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4"/>
  </p:notesMasterIdLst>
  <p:sldIdLst>
    <p:sldId id="256" r:id="rId2"/>
    <p:sldId id="261" r:id="rId3"/>
    <p:sldId id="272" r:id="rId4"/>
    <p:sldId id="263" r:id="rId5"/>
    <p:sldId id="268" r:id="rId6"/>
    <p:sldId id="270" r:id="rId7"/>
    <p:sldId id="300" r:id="rId8"/>
    <p:sldId id="301" r:id="rId9"/>
    <p:sldId id="302" r:id="rId10"/>
    <p:sldId id="266" r:id="rId11"/>
    <p:sldId id="299" r:id="rId12"/>
    <p:sldId id="260" r:id="rId13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15"/>
    </p:embeddedFont>
    <p:embeddedFont>
      <p:font typeface="Exo 2" panose="020B0604020202020204" charset="-18"/>
      <p:regular r:id="rId16"/>
      <p:bold r:id="rId17"/>
      <p:italic r:id="rId18"/>
      <p:boldItalic r:id="rId19"/>
    </p:embeddedFon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Roboto Condensed Light" panose="020B0604020202020204" charset="0"/>
      <p:regular r:id="rId24"/>
      <p:bold r:id="rId25"/>
      <p:italic r:id="rId26"/>
      <p:boldItalic r:id="rId27"/>
    </p:embeddedFont>
    <p:embeddedFont>
      <p:font typeface="Squada One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4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C6C771-FFBC-4288-9AC9-8B69DE7891A0}">
  <a:tblStyle styleId="{E8C6C771-FFBC-4288-9AC9-8B69DE7891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94" y="96"/>
      </p:cViewPr>
      <p:guideLst>
        <p:guide orient="horz" pos="154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586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180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85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19515fe0b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419515fe0b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20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60" r:id="rId8"/>
    <p:sldLayoutId id="2147483662" r:id="rId9"/>
    <p:sldLayoutId id="2147483666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4834269" y="1264976"/>
            <a:ext cx="3856074" cy="19110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5400" dirty="0" err="1"/>
              <a:t>thinThere</a:t>
            </a:r>
            <a:r>
              <a:rPr lang="hu-HU" sz="5400" dirty="0"/>
              <a:t> </a:t>
            </a:r>
            <a:r>
              <a:rPr lang="hu-HU" sz="4000" dirty="0"/>
              <a:t>Project</a:t>
            </a:r>
            <a:endParaRPr sz="4000" dirty="0"/>
          </a:p>
        </p:txBody>
      </p:sp>
      <p:cxnSp>
        <p:nvCxnSpPr>
          <p:cNvPr id="142" name="Google Shape;142;p30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ctrTitle"/>
          </p:nvPr>
        </p:nvSpPr>
        <p:spPr>
          <a:xfrm>
            <a:off x="1964851" y="28905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PLANS FOR THE FUTURE</a:t>
            </a:r>
            <a:endParaRPr sz="2800" dirty="0"/>
          </a:p>
        </p:txBody>
      </p:sp>
      <p:sp>
        <p:nvSpPr>
          <p:cNvPr id="274" name="Google Shape;274;p40"/>
          <p:cNvSpPr txBox="1">
            <a:spLocks noGrp="1"/>
          </p:cNvSpPr>
          <p:nvPr>
            <p:ph type="ctrTitle" idx="2"/>
          </p:nvPr>
        </p:nvSpPr>
        <p:spPr>
          <a:xfrm>
            <a:off x="561600" y="2833790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COMMENTS</a:t>
            </a:r>
            <a:endParaRPr dirty="0"/>
          </a:p>
        </p:txBody>
      </p:sp>
      <p:sp>
        <p:nvSpPr>
          <p:cNvPr id="275" name="Google Shape;275;p40"/>
          <p:cNvSpPr txBox="1">
            <a:spLocks noGrp="1"/>
          </p:cNvSpPr>
          <p:nvPr>
            <p:ph type="subTitle" idx="1"/>
          </p:nvPr>
        </p:nvSpPr>
        <p:spPr>
          <a:xfrm>
            <a:off x="864050" y="3118971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 err="1">
                <a:solidFill>
                  <a:schemeClr val="dk1"/>
                </a:solidFill>
              </a:rPr>
              <a:t>Opinion</a:t>
            </a:r>
            <a:r>
              <a:rPr lang="hu-HU" sz="1400" dirty="0">
                <a:solidFill>
                  <a:schemeClr val="dk1"/>
                </a:solidFill>
              </a:rPr>
              <a:t> </a:t>
            </a:r>
            <a:r>
              <a:rPr lang="hu-HU" sz="1400" dirty="0" err="1">
                <a:solidFill>
                  <a:schemeClr val="dk1"/>
                </a:solidFill>
              </a:rPr>
              <a:t>about</a:t>
            </a:r>
            <a:r>
              <a:rPr lang="hu-HU" sz="1400" dirty="0">
                <a:solidFill>
                  <a:schemeClr val="dk1"/>
                </a:solidFill>
              </a:rPr>
              <a:t> </a:t>
            </a:r>
            <a:r>
              <a:rPr lang="hu-HU" sz="1400" dirty="0" err="1">
                <a:solidFill>
                  <a:schemeClr val="dk1"/>
                </a:solidFill>
              </a:rPr>
              <a:t>products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76" name="Google Shape;276;p40"/>
          <p:cNvSpPr txBox="1">
            <a:spLocks noGrp="1"/>
          </p:cNvSpPr>
          <p:nvPr>
            <p:ph type="ctrTitle" idx="3"/>
          </p:nvPr>
        </p:nvSpPr>
        <p:spPr>
          <a:xfrm>
            <a:off x="3235200" y="2125037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PRODUCT RATINGS</a:t>
            </a:r>
            <a:endParaRPr dirty="0"/>
          </a:p>
        </p:txBody>
      </p:sp>
      <p:sp>
        <p:nvSpPr>
          <p:cNvPr id="277" name="Google Shape;277;p40"/>
          <p:cNvSpPr txBox="1">
            <a:spLocks noGrp="1"/>
          </p:cNvSpPr>
          <p:nvPr>
            <p:ph type="subTitle" idx="4"/>
          </p:nvPr>
        </p:nvSpPr>
        <p:spPr>
          <a:xfrm>
            <a:off x="3430112" y="2406290"/>
            <a:ext cx="2218200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 err="1">
                <a:solidFill>
                  <a:schemeClr val="dk1"/>
                </a:solidFill>
              </a:rPr>
              <a:t>Customer</a:t>
            </a:r>
            <a:r>
              <a:rPr lang="hu-HU" sz="1400" dirty="0">
                <a:solidFill>
                  <a:schemeClr val="dk1"/>
                </a:solidFill>
              </a:rPr>
              <a:t> </a:t>
            </a:r>
            <a:r>
              <a:rPr lang="hu-HU" sz="1400" dirty="0" err="1">
                <a:solidFill>
                  <a:schemeClr val="dk1"/>
                </a:solidFill>
              </a:rPr>
              <a:t>feedback</a:t>
            </a:r>
            <a:endParaRPr lang="hu-HU" sz="14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dk1"/>
                </a:solidFill>
              </a:rPr>
              <a:t>(1-5)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78" name="Google Shape;278;p40"/>
          <p:cNvSpPr txBox="1">
            <a:spLocks noGrp="1"/>
          </p:cNvSpPr>
          <p:nvPr>
            <p:ph type="ctrTitle" idx="5"/>
          </p:nvPr>
        </p:nvSpPr>
        <p:spPr>
          <a:xfrm>
            <a:off x="5908799" y="2851621"/>
            <a:ext cx="2894951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E-MAIL CONFIRMATION</a:t>
            </a:r>
            <a:endParaRPr dirty="0"/>
          </a:p>
        </p:txBody>
      </p:sp>
      <p:sp>
        <p:nvSpPr>
          <p:cNvPr id="279" name="Google Shape;279;p40"/>
          <p:cNvSpPr txBox="1">
            <a:spLocks noGrp="1"/>
          </p:cNvSpPr>
          <p:nvPr>
            <p:ph type="subTitle" idx="6"/>
          </p:nvPr>
        </p:nvSpPr>
        <p:spPr>
          <a:xfrm>
            <a:off x="6136499" y="3160017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300" dirty="0" err="1">
                <a:solidFill>
                  <a:schemeClr val="dk1"/>
                </a:solidFill>
              </a:rPr>
              <a:t>Validation</a:t>
            </a:r>
            <a:r>
              <a:rPr lang="hu-HU" sz="1300" dirty="0">
                <a:solidFill>
                  <a:schemeClr val="dk1"/>
                </a:solidFill>
              </a:rPr>
              <a:t> of </a:t>
            </a:r>
            <a:r>
              <a:rPr lang="hu-HU" sz="1300" dirty="0" err="1">
                <a:solidFill>
                  <a:schemeClr val="dk1"/>
                </a:solidFill>
              </a:rPr>
              <a:t>registration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280" name="Google Shape;280;p40"/>
          <p:cNvCxnSpPr/>
          <p:nvPr/>
        </p:nvCxnSpPr>
        <p:spPr>
          <a:xfrm>
            <a:off x="3235200" y="2108926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0"/>
          <p:cNvCxnSpPr/>
          <p:nvPr/>
        </p:nvCxnSpPr>
        <p:spPr>
          <a:xfrm>
            <a:off x="5908800" y="2108926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" name="Google Shape;6582;p68">
            <a:extLst>
              <a:ext uri="{FF2B5EF4-FFF2-40B4-BE49-F238E27FC236}">
                <a16:creationId xmlns:a16="http://schemas.microsoft.com/office/drawing/2014/main" id="{A5D91268-6438-453D-AF55-B1C4EC07C4ED}"/>
              </a:ext>
            </a:extLst>
          </p:cNvPr>
          <p:cNvGrpSpPr/>
          <p:nvPr/>
        </p:nvGrpSpPr>
        <p:grpSpPr>
          <a:xfrm>
            <a:off x="1707858" y="2238459"/>
            <a:ext cx="532091" cy="501874"/>
            <a:chOff x="-35123050" y="3561225"/>
            <a:chExt cx="292225" cy="291100"/>
          </a:xfrm>
          <a:solidFill>
            <a:schemeClr val="tx1"/>
          </a:solidFill>
        </p:grpSpPr>
        <p:sp>
          <p:nvSpPr>
            <p:cNvPr id="18" name="Google Shape;6583;p68">
              <a:extLst>
                <a:ext uri="{FF2B5EF4-FFF2-40B4-BE49-F238E27FC236}">
                  <a16:creationId xmlns:a16="http://schemas.microsoft.com/office/drawing/2014/main" id="{CC39774C-3862-472E-BC69-A20BBC7EF90C}"/>
                </a:ext>
              </a:extLst>
            </p:cNvPr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584;p68">
              <a:extLst>
                <a:ext uri="{FF2B5EF4-FFF2-40B4-BE49-F238E27FC236}">
                  <a16:creationId xmlns:a16="http://schemas.microsoft.com/office/drawing/2014/main" id="{C40E68B0-D553-4276-BA79-25E66382F67D}"/>
                </a:ext>
              </a:extLst>
            </p:cNvPr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5421;p65">
            <a:extLst>
              <a:ext uri="{FF2B5EF4-FFF2-40B4-BE49-F238E27FC236}">
                <a16:creationId xmlns:a16="http://schemas.microsoft.com/office/drawing/2014/main" id="{5B5908AE-12E5-492A-81CD-B53C03F5F252}"/>
              </a:ext>
            </a:extLst>
          </p:cNvPr>
          <p:cNvSpPr/>
          <p:nvPr/>
        </p:nvSpPr>
        <p:spPr>
          <a:xfrm>
            <a:off x="3743709" y="3109377"/>
            <a:ext cx="345027" cy="32029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1" name="Google Shape;5421;p65">
            <a:extLst>
              <a:ext uri="{FF2B5EF4-FFF2-40B4-BE49-F238E27FC236}">
                <a16:creationId xmlns:a16="http://schemas.microsoft.com/office/drawing/2014/main" id="{86C554B9-85C8-4293-9CEC-EBB4797B04B1}"/>
              </a:ext>
            </a:extLst>
          </p:cNvPr>
          <p:cNvSpPr/>
          <p:nvPr/>
        </p:nvSpPr>
        <p:spPr>
          <a:xfrm>
            <a:off x="4065781" y="3109377"/>
            <a:ext cx="345027" cy="32029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2" name="Google Shape;5421;p65">
            <a:extLst>
              <a:ext uri="{FF2B5EF4-FFF2-40B4-BE49-F238E27FC236}">
                <a16:creationId xmlns:a16="http://schemas.microsoft.com/office/drawing/2014/main" id="{32202FC9-7CDB-40DF-AB5D-463C8C143185}"/>
              </a:ext>
            </a:extLst>
          </p:cNvPr>
          <p:cNvSpPr/>
          <p:nvPr/>
        </p:nvSpPr>
        <p:spPr>
          <a:xfrm>
            <a:off x="4366699" y="3118971"/>
            <a:ext cx="345027" cy="32029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3" name="Google Shape;5421;p65">
            <a:extLst>
              <a:ext uri="{FF2B5EF4-FFF2-40B4-BE49-F238E27FC236}">
                <a16:creationId xmlns:a16="http://schemas.microsoft.com/office/drawing/2014/main" id="{E352C27A-1564-4AE1-B610-B00067E269C4}"/>
              </a:ext>
            </a:extLst>
          </p:cNvPr>
          <p:cNvSpPr/>
          <p:nvPr/>
        </p:nvSpPr>
        <p:spPr>
          <a:xfrm>
            <a:off x="4667860" y="3114688"/>
            <a:ext cx="345027" cy="32029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4" name="Google Shape;5421;p65">
            <a:extLst>
              <a:ext uri="{FF2B5EF4-FFF2-40B4-BE49-F238E27FC236}">
                <a16:creationId xmlns:a16="http://schemas.microsoft.com/office/drawing/2014/main" id="{D4EACEBE-C5A9-444C-A413-D936F78900D4}"/>
              </a:ext>
            </a:extLst>
          </p:cNvPr>
          <p:cNvSpPr/>
          <p:nvPr/>
        </p:nvSpPr>
        <p:spPr>
          <a:xfrm>
            <a:off x="4966977" y="3118971"/>
            <a:ext cx="345027" cy="32029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5" name="Google Shape;5259;p65">
            <a:extLst>
              <a:ext uri="{FF2B5EF4-FFF2-40B4-BE49-F238E27FC236}">
                <a16:creationId xmlns:a16="http://schemas.microsoft.com/office/drawing/2014/main" id="{7C23A1E2-9D08-49B8-B7FE-120F92864274}"/>
              </a:ext>
            </a:extLst>
          </p:cNvPr>
          <p:cNvGrpSpPr/>
          <p:nvPr/>
        </p:nvGrpSpPr>
        <p:grpSpPr>
          <a:xfrm>
            <a:off x="7006611" y="2238459"/>
            <a:ext cx="461765" cy="490907"/>
            <a:chOff x="6264525" y="842250"/>
            <a:chExt cx="423500" cy="481825"/>
          </a:xfrm>
          <a:solidFill>
            <a:schemeClr val="tx1"/>
          </a:solidFill>
        </p:grpSpPr>
        <p:sp>
          <p:nvSpPr>
            <p:cNvPr id="26" name="Google Shape;5260;p65">
              <a:extLst>
                <a:ext uri="{FF2B5EF4-FFF2-40B4-BE49-F238E27FC236}">
                  <a16:creationId xmlns:a16="http://schemas.microsoft.com/office/drawing/2014/main" id="{7BD61C37-CA46-46C2-9703-161CC5941B25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5261;p65">
              <a:extLst>
                <a:ext uri="{FF2B5EF4-FFF2-40B4-BE49-F238E27FC236}">
                  <a16:creationId xmlns:a16="http://schemas.microsoft.com/office/drawing/2014/main" id="{FF2C3472-CBBA-437A-AAC7-89B7D5DB10FF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5262;p65">
              <a:extLst>
                <a:ext uri="{FF2B5EF4-FFF2-40B4-BE49-F238E27FC236}">
                  <a16:creationId xmlns:a16="http://schemas.microsoft.com/office/drawing/2014/main" id="{E260DD6A-300B-4FFE-B568-B18DD23B3F04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5263;p65">
              <a:extLst>
                <a:ext uri="{FF2B5EF4-FFF2-40B4-BE49-F238E27FC236}">
                  <a16:creationId xmlns:a16="http://schemas.microsoft.com/office/drawing/2014/main" id="{91A072C8-F680-4EE2-BDF6-346E2EBA80DE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5264;p65">
              <a:extLst>
                <a:ext uri="{FF2B5EF4-FFF2-40B4-BE49-F238E27FC236}">
                  <a16:creationId xmlns:a16="http://schemas.microsoft.com/office/drawing/2014/main" id="{17F37FA2-D47F-44F6-ADDF-1653E540ECE7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5265;p65">
              <a:extLst>
                <a:ext uri="{FF2B5EF4-FFF2-40B4-BE49-F238E27FC236}">
                  <a16:creationId xmlns:a16="http://schemas.microsoft.com/office/drawing/2014/main" id="{FF64BAEE-F0FC-47AF-85FC-74A4624AE883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5266;p65">
              <a:extLst>
                <a:ext uri="{FF2B5EF4-FFF2-40B4-BE49-F238E27FC236}">
                  <a16:creationId xmlns:a16="http://schemas.microsoft.com/office/drawing/2014/main" id="{AC96E7C4-209F-4868-8837-B480752A8F05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ctrTitle"/>
          </p:nvPr>
        </p:nvSpPr>
        <p:spPr>
          <a:xfrm>
            <a:off x="1964851" y="31740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CONCLUSION</a:t>
            </a:r>
            <a:endParaRPr sz="28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B192F08-1E98-45AE-8A47-9503E360B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80" y="1816608"/>
            <a:ext cx="3230987" cy="2151888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1BDB341F-183D-4D65-B797-73F5721BF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735" y="146303"/>
            <a:ext cx="3655080" cy="5446311"/>
          </a:xfrm>
          <a:prstGeom prst="rect">
            <a:avLst/>
          </a:prstGeom>
        </p:spPr>
      </p:pic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727112B8-811F-4938-B876-453593D96E39}"/>
              </a:ext>
            </a:extLst>
          </p:cNvPr>
          <p:cNvCxnSpPr>
            <a:cxnSpLocks/>
          </p:cNvCxnSpPr>
          <p:nvPr/>
        </p:nvCxnSpPr>
        <p:spPr>
          <a:xfrm>
            <a:off x="719328" y="1554480"/>
            <a:ext cx="4029456" cy="26700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E7C92E04-FFB3-4A4F-810D-6C23EBF5377F}"/>
              </a:ext>
            </a:extLst>
          </p:cNvPr>
          <p:cNvCxnSpPr>
            <a:cxnSpLocks/>
          </p:cNvCxnSpPr>
          <p:nvPr/>
        </p:nvCxnSpPr>
        <p:spPr>
          <a:xfrm flipH="1">
            <a:off x="719328" y="1554480"/>
            <a:ext cx="4029456" cy="26700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88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ctrTitle"/>
          </p:nvPr>
        </p:nvSpPr>
        <p:spPr>
          <a:xfrm>
            <a:off x="1206496" y="0"/>
            <a:ext cx="7171957" cy="10845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5400" dirty="0"/>
              <a:t>THANK YOU!</a:t>
            </a:r>
            <a:endParaRPr sz="54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7F93843-518D-474E-982E-C0620B6E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669" y="1291963"/>
            <a:ext cx="5487613" cy="31595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/>
          <p:nvPr/>
        </p:nvSpPr>
        <p:spPr>
          <a:xfrm>
            <a:off x="217602" y="1929140"/>
            <a:ext cx="3401489" cy="2133846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5"/>
          <p:cNvSpPr/>
          <p:nvPr/>
        </p:nvSpPr>
        <p:spPr>
          <a:xfrm>
            <a:off x="4118997" y="3322534"/>
            <a:ext cx="1960832" cy="944666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5"/>
          <p:cNvSpPr txBox="1"/>
          <p:nvPr/>
        </p:nvSpPr>
        <p:spPr>
          <a:xfrm>
            <a:off x="4384063" y="3491850"/>
            <a:ext cx="1430700" cy="58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WHAT DID WE CREATE?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1" name="Google Shape;201;p35"/>
          <p:cNvSpPr txBox="1">
            <a:spLocks noGrp="1"/>
          </p:cNvSpPr>
          <p:nvPr>
            <p:ph type="ctrTitle"/>
          </p:nvPr>
        </p:nvSpPr>
        <p:spPr>
          <a:xfrm>
            <a:off x="1964850" y="161406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INTRODUCTION OF THE TASK</a:t>
            </a:r>
            <a:endParaRPr sz="2800" dirty="0"/>
          </a:p>
        </p:txBody>
      </p:sp>
      <p:sp>
        <p:nvSpPr>
          <p:cNvPr id="203" name="Google Shape;203;p35"/>
          <p:cNvSpPr/>
          <p:nvPr/>
        </p:nvSpPr>
        <p:spPr>
          <a:xfrm>
            <a:off x="3863610" y="1066702"/>
            <a:ext cx="1968633" cy="1530406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5"/>
          <p:cNvSpPr/>
          <p:nvPr/>
        </p:nvSpPr>
        <p:spPr>
          <a:xfrm>
            <a:off x="6705822" y="1676314"/>
            <a:ext cx="2008896" cy="75621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5" name="Google Shape;205;p35"/>
          <p:cNvCxnSpPr>
            <a:cxnSpLocks/>
          </p:cNvCxnSpPr>
          <p:nvPr/>
        </p:nvCxnSpPr>
        <p:spPr>
          <a:xfrm rot="5400000">
            <a:off x="3085071" y="1227092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5"/>
          <p:cNvCxnSpPr>
            <a:cxnSpLocks/>
          </p:cNvCxnSpPr>
          <p:nvPr/>
        </p:nvCxnSpPr>
        <p:spPr>
          <a:xfrm>
            <a:off x="5983583" y="1457045"/>
            <a:ext cx="1444476" cy="6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35"/>
          <p:cNvSpPr txBox="1"/>
          <p:nvPr/>
        </p:nvSpPr>
        <p:spPr>
          <a:xfrm>
            <a:off x="3889505" y="1056915"/>
            <a:ext cx="1799127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END OF TRAINING</a:t>
            </a:r>
            <a:endParaRPr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6628283" y="1548124"/>
            <a:ext cx="2204233" cy="7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WHY WE CHOSE THIS THEME?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9DEBA8F5-02BB-42AB-B342-73546FBE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527" y="1466418"/>
            <a:ext cx="1457857" cy="839372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F6C1C662-2610-4FFA-B607-35686D054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86324"/>
            <a:ext cx="3687983" cy="1547727"/>
          </a:xfrm>
          <a:prstGeom prst="rect">
            <a:avLst/>
          </a:prstGeom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CBD0725D-11D9-4303-AF70-10B12FE6D480}"/>
              </a:ext>
            </a:extLst>
          </p:cNvPr>
          <p:cNvSpPr/>
          <p:nvPr/>
        </p:nvSpPr>
        <p:spPr>
          <a:xfrm>
            <a:off x="368640" y="3472469"/>
            <a:ext cx="302198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500" b="1" dirty="0">
                <a:latin typeface="Arial Rounded MT Bold" panose="020F0704030504030204" pitchFamily="34" charset="0"/>
              </a:rPr>
              <a:t>Don’t wait with the overweight</a:t>
            </a:r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593A10BB-BB0A-47F0-A8CD-1FADA0ACA403}"/>
              </a:ext>
            </a:extLst>
          </p:cNvPr>
          <p:cNvCxnSpPr/>
          <p:nvPr/>
        </p:nvCxnSpPr>
        <p:spPr>
          <a:xfrm>
            <a:off x="7428059" y="1452870"/>
            <a:ext cx="0" cy="106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>
            <a:extLst>
              <a:ext uri="{FF2B5EF4-FFF2-40B4-BE49-F238E27FC236}">
                <a16:creationId xmlns:a16="http://schemas.microsoft.com/office/drawing/2014/main" id="{B2B997CE-CF3D-44DE-8DD9-C3476EAF9768}"/>
              </a:ext>
            </a:extLst>
          </p:cNvPr>
          <p:cNvCxnSpPr/>
          <p:nvPr/>
        </p:nvCxnSpPr>
        <p:spPr>
          <a:xfrm>
            <a:off x="5004391" y="2707758"/>
            <a:ext cx="0" cy="517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 txBox="1">
            <a:spLocks noGrp="1"/>
          </p:cNvSpPr>
          <p:nvPr>
            <p:ph type="ctrTitle"/>
          </p:nvPr>
        </p:nvSpPr>
        <p:spPr>
          <a:xfrm>
            <a:off x="1964850" y="11266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TEAM</a:t>
            </a:r>
            <a:endParaRPr sz="2800" dirty="0"/>
          </a:p>
        </p:txBody>
      </p:sp>
      <p:cxnSp>
        <p:nvCxnSpPr>
          <p:cNvPr id="414" name="Google Shape;414;p46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46"/>
          <p:cNvSpPr txBox="1">
            <a:spLocks noGrp="1"/>
          </p:cNvSpPr>
          <p:nvPr>
            <p:ph type="ctrTitle" idx="2"/>
          </p:nvPr>
        </p:nvSpPr>
        <p:spPr>
          <a:xfrm>
            <a:off x="2157965" y="1306215"/>
            <a:ext cx="2864283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hu-HU" sz="1600" dirty="0"/>
              <a:t>FLÓRA KONKOLY-SÜMEGI</a:t>
            </a:r>
            <a:endParaRPr sz="1600" dirty="0"/>
          </a:p>
        </p:txBody>
      </p:sp>
      <p:sp>
        <p:nvSpPr>
          <p:cNvPr id="416" name="Google Shape;416;p46"/>
          <p:cNvSpPr txBox="1">
            <a:spLocks noGrp="1"/>
          </p:cNvSpPr>
          <p:nvPr>
            <p:ph type="subTitle" idx="1"/>
          </p:nvPr>
        </p:nvSpPr>
        <p:spPr>
          <a:xfrm>
            <a:off x="2165296" y="1574539"/>
            <a:ext cx="2354298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b="1" cap="small" dirty="0" err="1">
                <a:latin typeface="Exo 2" panose="020B0604020202020204" charset="-18"/>
              </a:rPr>
              <a:t>Fullstack</a:t>
            </a:r>
            <a:r>
              <a:rPr lang="hu-HU" sz="1400" b="1" cap="small" dirty="0">
                <a:latin typeface="Exo 2" panose="020B0604020202020204" charset="-18"/>
              </a:rPr>
              <a:t> </a:t>
            </a:r>
            <a:r>
              <a:rPr lang="hu-HU" sz="1400" b="1" cap="small" dirty="0" err="1">
                <a:latin typeface="Exo 2" panose="020B0604020202020204" charset="-18"/>
              </a:rPr>
              <a:t>developer</a:t>
            </a:r>
            <a:endParaRPr lang="hu-HU" sz="1400" b="1" cap="small" dirty="0">
              <a:latin typeface="Exo 2" panose="020B0604020202020204" charset="-1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sz="1400" b="1" dirty="0">
              <a:latin typeface="Exo 2" panose="020B0604020202020204" charset="-18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300" dirty="0" err="1">
                <a:latin typeface="Exo 2" panose="020B0604020202020204" charset="-18"/>
              </a:rPr>
              <a:t>Authentication</a:t>
            </a:r>
            <a:r>
              <a:rPr lang="hu-HU" sz="1300" dirty="0">
                <a:latin typeface="Exo 2" panose="020B0604020202020204" charset="-18"/>
              </a:rPr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300" dirty="0" err="1">
                <a:latin typeface="Exo 2" panose="020B0604020202020204" charset="-18"/>
              </a:rPr>
              <a:t>Relationships</a:t>
            </a:r>
            <a:endParaRPr lang="hu-HU" sz="1300" dirty="0">
              <a:latin typeface="Exo 2" panose="020B0604020202020204" charset="-18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300" dirty="0" err="1">
                <a:latin typeface="Exo 2" panose="020B0604020202020204" charset="-18"/>
              </a:rPr>
              <a:t>Dataloader</a:t>
            </a:r>
            <a:endParaRPr sz="1300" dirty="0">
              <a:latin typeface="Exo 2" panose="020B0604020202020204" charset="-18"/>
            </a:endParaRPr>
          </a:p>
        </p:txBody>
      </p:sp>
      <p:sp>
        <p:nvSpPr>
          <p:cNvPr id="417" name="Google Shape;417;p46"/>
          <p:cNvSpPr txBox="1">
            <a:spLocks noGrp="1"/>
          </p:cNvSpPr>
          <p:nvPr>
            <p:ph type="ctrTitle" idx="3"/>
          </p:nvPr>
        </p:nvSpPr>
        <p:spPr>
          <a:xfrm>
            <a:off x="2227399" y="3230509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dirty="0"/>
              <a:t>SOMA BÁRTFAI</a:t>
            </a:r>
            <a:endParaRPr sz="1600" dirty="0"/>
          </a:p>
        </p:txBody>
      </p:sp>
      <p:sp>
        <p:nvSpPr>
          <p:cNvPr id="418" name="Google Shape;418;p46"/>
          <p:cNvSpPr txBox="1">
            <a:spLocks noGrp="1"/>
          </p:cNvSpPr>
          <p:nvPr>
            <p:ph type="subTitle" idx="4"/>
          </p:nvPr>
        </p:nvSpPr>
        <p:spPr>
          <a:xfrm>
            <a:off x="2227399" y="3488274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b="1" cap="small" dirty="0">
                <a:latin typeface="Exo 2" panose="020B0604020202020204" charset="-18"/>
              </a:rPr>
              <a:t>Backend </a:t>
            </a:r>
            <a:r>
              <a:rPr lang="hu-HU" sz="1400" b="1" cap="small" dirty="0" err="1">
                <a:latin typeface="Exo 2" panose="020B0604020202020204" charset="-18"/>
              </a:rPr>
              <a:t>developer</a:t>
            </a:r>
            <a:endParaRPr lang="hu-HU" sz="1400" b="1" cap="small" dirty="0">
              <a:latin typeface="Exo 2" panose="020B0604020202020204" charset="-1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sz="1400" cap="small" dirty="0">
              <a:latin typeface="Exo 2" panose="020B0604020202020204" charset="-18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300" dirty="0" err="1">
                <a:latin typeface="Exo 2" panose="020B0604020202020204" charset="-18"/>
              </a:rPr>
              <a:t>Authorization</a:t>
            </a:r>
            <a:endParaRPr lang="hu-HU" sz="1300" dirty="0">
              <a:latin typeface="Exo 2" panose="020B0604020202020204" charset="-18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300" dirty="0" err="1">
                <a:latin typeface="Exo 2" panose="020B0604020202020204" charset="-18"/>
              </a:rPr>
              <a:t>Controllers</a:t>
            </a:r>
            <a:endParaRPr lang="hu-HU" sz="1300" dirty="0">
              <a:latin typeface="Exo 2" panose="020B0604020202020204" charset="-18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300" dirty="0" err="1">
                <a:latin typeface="Exo 2" panose="020B0604020202020204" charset="-18"/>
              </a:rPr>
              <a:t>Tests</a:t>
            </a:r>
            <a:endParaRPr sz="1300" dirty="0">
              <a:latin typeface="Exo 2" panose="020B0604020202020204" charset="-1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9" name="Google Shape;419;p46"/>
          <p:cNvSpPr txBox="1">
            <a:spLocks noGrp="1"/>
          </p:cNvSpPr>
          <p:nvPr>
            <p:ph type="ctrTitle" idx="5"/>
          </p:nvPr>
        </p:nvSpPr>
        <p:spPr>
          <a:xfrm>
            <a:off x="5192935" y="1315158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dirty="0"/>
              <a:t>GYÖNGYI MAKÓ</a:t>
            </a:r>
            <a:endParaRPr sz="1600" dirty="0"/>
          </a:p>
        </p:txBody>
      </p:sp>
      <p:sp>
        <p:nvSpPr>
          <p:cNvPr id="420" name="Google Shape;420;p46"/>
          <p:cNvSpPr txBox="1">
            <a:spLocks noGrp="1"/>
          </p:cNvSpPr>
          <p:nvPr>
            <p:ph type="subTitle" idx="6"/>
          </p:nvPr>
        </p:nvSpPr>
        <p:spPr>
          <a:xfrm>
            <a:off x="4666508" y="1574539"/>
            <a:ext cx="2613250" cy="1229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b="1" cap="small" dirty="0">
                <a:latin typeface="Exo 2" panose="020B0604020202020204" charset="-18"/>
              </a:rPr>
              <a:t>                 Backend </a:t>
            </a:r>
            <a:r>
              <a:rPr lang="hu-HU" sz="1400" b="1" cap="small" dirty="0" err="1">
                <a:latin typeface="Exo 2" panose="020B0604020202020204" charset="-18"/>
              </a:rPr>
              <a:t>developer</a:t>
            </a:r>
            <a:endParaRPr lang="hu-HU" sz="1400" b="1" cap="small" dirty="0">
              <a:latin typeface="Exo 2" panose="020B0604020202020204" charset="-18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hu-HU" sz="1400" b="1" dirty="0">
              <a:latin typeface="Exo 2" panose="020B0604020202020204" charset="-1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hu-HU" sz="1300" dirty="0" err="1">
                <a:latin typeface="Exo 2" panose="020B0604020202020204" charset="-18"/>
              </a:rPr>
              <a:t>Authorization</a:t>
            </a:r>
            <a:endParaRPr lang="hu-HU" sz="1300" dirty="0">
              <a:latin typeface="Exo 2" panose="020B0604020202020204" charset="-1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hu-HU" sz="1300" dirty="0" err="1">
                <a:latin typeface="Exo 2" panose="020B0604020202020204" charset="-18"/>
              </a:rPr>
              <a:t>Services</a:t>
            </a:r>
            <a:endParaRPr lang="hu-HU" sz="1300" dirty="0">
              <a:latin typeface="Exo 2" panose="020B0604020202020204" charset="-1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hu-HU" sz="1300" dirty="0" err="1">
                <a:latin typeface="Exo 2" panose="020B0604020202020204" charset="-18"/>
              </a:rPr>
              <a:t>Tests</a:t>
            </a:r>
            <a:endParaRPr sz="1300" dirty="0">
              <a:latin typeface="Exo 2" panose="020B0604020202020204" charset="-18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46"/>
          <p:cNvSpPr txBox="1">
            <a:spLocks noGrp="1"/>
          </p:cNvSpPr>
          <p:nvPr>
            <p:ph type="ctrTitle" idx="7"/>
          </p:nvPr>
        </p:nvSpPr>
        <p:spPr>
          <a:xfrm>
            <a:off x="5123500" y="3230509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dirty="0"/>
              <a:t>CSABA VADÁSZ</a:t>
            </a:r>
            <a:endParaRPr sz="1600" dirty="0"/>
          </a:p>
        </p:txBody>
      </p:sp>
      <p:sp>
        <p:nvSpPr>
          <p:cNvPr id="422" name="Google Shape;422;p46"/>
          <p:cNvSpPr txBox="1">
            <a:spLocks noGrp="1"/>
          </p:cNvSpPr>
          <p:nvPr>
            <p:ph type="subTitle" idx="8"/>
          </p:nvPr>
        </p:nvSpPr>
        <p:spPr>
          <a:xfrm>
            <a:off x="5123500" y="3492216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b="1" cap="small" dirty="0">
                <a:latin typeface="Exo 2" panose="020B0604020202020204" charset="-18"/>
              </a:rPr>
              <a:t>Backend </a:t>
            </a:r>
            <a:r>
              <a:rPr lang="hu-HU" sz="1400" b="1" cap="small" dirty="0" err="1">
                <a:latin typeface="Exo 2" panose="020B0604020202020204" charset="-18"/>
              </a:rPr>
              <a:t>developer</a:t>
            </a:r>
            <a:endParaRPr lang="hu-HU" sz="1400" b="1" cap="small" dirty="0">
              <a:latin typeface="Exo 2" panose="020B0604020202020204" charset="-18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hu-HU" sz="1400" cap="small" dirty="0">
              <a:latin typeface="Exo 2" panose="020B0604020202020204" charset="-18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hu-HU" sz="1300" dirty="0" err="1">
                <a:latin typeface="Exo 2" panose="020B0604020202020204" charset="-18"/>
              </a:rPr>
              <a:t>Git</a:t>
            </a:r>
            <a:r>
              <a:rPr lang="hu-HU" sz="1300" dirty="0">
                <a:latin typeface="Exo 2" panose="020B0604020202020204" charset="-18"/>
              </a:rPr>
              <a:t> </a:t>
            </a:r>
            <a:r>
              <a:rPr lang="hu-HU" sz="1300" dirty="0" err="1">
                <a:latin typeface="Exo 2" panose="020B0604020202020204" charset="-18"/>
              </a:rPr>
              <a:t>master</a:t>
            </a:r>
            <a:endParaRPr lang="hu-HU" sz="1300" dirty="0">
              <a:latin typeface="Exo 2" panose="020B0604020202020204" charset="-18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hu-HU" sz="1300" dirty="0" err="1">
                <a:latin typeface="Exo 2" panose="020B0604020202020204" charset="-18"/>
              </a:rPr>
              <a:t>Interfaces</a:t>
            </a:r>
            <a:endParaRPr lang="hu-HU" sz="1300" dirty="0">
              <a:latin typeface="Exo 2" panose="020B0604020202020204" charset="-18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hu-HU" sz="1300" dirty="0" err="1">
                <a:latin typeface="Exo 2" panose="020B0604020202020204" charset="-18"/>
              </a:rPr>
              <a:t>Tests</a:t>
            </a:r>
            <a:endParaRPr sz="1300" dirty="0">
              <a:latin typeface="Exo 2" panose="020B0604020202020204" charset="-18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23" name="Google Shape;423;p46"/>
          <p:cNvCxnSpPr/>
          <p:nvPr/>
        </p:nvCxnSpPr>
        <p:spPr>
          <a:xfrm>
            <a:off x="6916600" y="4522975"/>
            <a:ext cx="0" cy="6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4" name="Google Shape;424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77717" y="1183118"/>
            <a:ext cx="1255200" cy="1654204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pic>
        <p:nvPicPr>
          <p:cNvPr id="425" name="Google Shape;425;p4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9655" y="3164139"/>
            <a:ext cx="1399711" cy="156093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pic>
        <p:nvPicPr>
          <p:cNvPr id="426" name="Google Shape;426;p4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053185" y="1155220"/>
            <a:ext cx="1140000" cy="17100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pic>
        <p:nvPicPr>
          <p:cNvPr id="427" name="Google Shape;427;p4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053185" y="3225298"/>
            <a:ext cx="1255200" cy="1529152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ctrTitle" idx="2"/>
          </p:nvPr>
        </p:nvSpPr>
        <p:spPr>
          <a:xfrm>
            <a:off x="1919950" y="161464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hu-HU" sz="2800" dirty="0"/>
              <a:t>PLANNING</a:t>
            </a:r>
            <a:endParaRPr sz="2800" dirty="0"/>
          </a:p>
        </p:txBody>
      </p:sp>
      <p:sp>
        <p:nvSpPr>
          <p:cNvPr id="230" name="Google Shape;230;p37"/>
          <p:cNvSpPr txBox="1">
            <a:spLocks noGrp="1"/>
          </p:cNvSpPr>
          <p:nvPr>
            <p:ph type="subTitle" idx="1"/>
          </p:nvPr>
        </p:nvSpPr>
        <p:spPr>
          <a:xfrm>
            <a:off x="218740" y="2154616"/>
            <a:ext cx="5111715" cy="3453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dk1"/>
                </a:solidFill>
                <a:latin typeface="Exo 2" panose="020B0604020202020204" charset="-18"/>
              </a:rPr>
              <a:t>Main </a:t>
            </a:r>
            <a:r>
              <a:rPr lang="hu-HU" sz="2000" dirty="0" err="1">
                <a:solidFill>
                  <a:schemeClr val="dk1"/>
                </a:solidFill>
                <a:latin typeface="Exo 2" panose="020B0604020202020204" charset="-18"/>
              </a:rPr>
              <a:t>plans</a:t>
            </a:r>
            <a:endParaRPr lang="hu-HU" sz="2000" dirty="0">
              <a:solidFill>
                <a:schemeClr val="dk1"/>
              </a:solidFill>
              <a:latin typeface="Exo 2" panose="020B0604020202020204" charset="-18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dk1"/>
                </a:solidFill>
                <a:latin typeface="Exo 2" panose="020B0604020202020204" charset="-18"/>
              </a:rPr>
              <a:t>Split of </a:t>
            </a:r>
            <a:r>
              <a:rPr lang="hu-HU" sz="2000" dirty="0" err="1">
                <a:solidFill>
                  <a:schemeClr val="dk1"/>
                </a:solidFill>
                <a:latin typeface="Exo 2" panose="020B0604020202020204" charset="-18"/>
              </a:rPr>
              <a:t>tasks</a:t>
            </a:r>
            <a:endParaRPr lang="hu-HU" sz="2000" dirty="0">
              <a:solidFill>
                <a:schemeClr val="dk1"/>
              </a:solidFill>
              <a:latin typeface="Exo 2" panose="020B0604020202020204" charset="-18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chemeClr val="dk1"/>
                </a:solidFill>
                <a:latin typeface="Exo 2" panose="020B0604020202020204" charset="-18"/>
              </a:rPr>
              <a:t>Pair</a:t>
            </a:r>
            <a:r>
              <a:rPr lang="hu-HU" sz="2000" dirty="0">
                <a:solidFill>
                  <a:schemeClr val="dk1"/>
                </a:solidFill>
                <a:latin typeface="Exo 2" panose="020B0604020202020204" charset="-18"/>
              </a:rPr>
              <a:t> </a:t>
            </a:r>
            <a:r>
              <a:rPr lang="hu-HU" sz="2000" dirty="0" err="1">
                <a:solidFill>
                  <a:schemeClr val="dk1"/>
                </a:solidFill>
                <a:latin typeface="Exo 2" panose="020B0604020202020204" charset="-18"/>
              </a:rPr>
              <a:t>programming</a:t>
            </a:r>
            <a:endParaRPr lang="hu-HU" sz="2000" dirty="0">
              <a:solidFill>
                <a:schemeClr val="dk1"/>
              </a:solidFill>
              <a:latin typeface="Exo 2" panose="020B0604020202020204" charset="-18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chemeClr val="dk1"/>
                </a:solidFill>
                <a:latin typeface="Exo 2" panose="020B0604020202020204" charset="-18"/>
              </a:rPr>
              <a:t>Clickup</a:t>
            </a:r>
            <a:endParaRPr lang="hu-HU" sz="2000" dirty="0">
              <a:solidFill>
                <a:schemeClr val="dk1"/>
              </a:solidFill>
              <a:latin typeface="Exo 2" panose="020B0604020202020204" charset="-18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chemeClr val="dk1"/>
                </a:solidFill>
                <a:latin typeface="Exo 2" panose="020B0604020202020204" charset="-18"/>
              </a:rPr>
              <a:t>Agile</a:t>
            </a:r>
            <a:r>
              <a:rPr lang="hu-HU" sz="2000" dirty="0">
                <a:solidFill>
                  <a:schemeClr val="dk1"/>
                </a:solidFill>
                <a:latin typeface="Exo 2" panose="020B0604020202020204" charset="-18"/>
              </a:rPr>
              <a:t> </a:t>
            </a:r>
            <a:r>
              <a:rPr lang="hu-HU" sz="2000" dirty="0" err="1">
                <a:solidFill>
                  <a:schemeClr val="dk1"/>
                </a:solidFill>
                <a:latin typeface="Exo 2" panose="020B0604020202020204" charset="-18"/>
              </a:rPr>
              <a:t>methodology</a:t>
            </a:r>
            <a:endParaRPr lang="hu-HU" sz="2000" dirty="0">
              <a:solidFill>
                <a:schemeClr val="dk1"/>
              </a:solidFill>
              <a:latin typeface="Exo 2" panose="020B0604020202020204" charset="-18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chemeClr val="dk1"/>
                </a:solidFill>
                <a:latin typeface="Exo 2" panose="020B0604020202020204" charset="-18"/>
              </a:rPr>
              <a:t>Scrum</a:t>
            </a:r>
            <a:endParaRPr lang="hu-HU" sz="2000" dirty="0">
              <a:solidFill>
                <a:schemeClr val="dk1"/>
              </a:solidFill>
              <a:latin typeface="Exo 2" panose="020B0604020202020204" charset="-18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dk1"/>
                </a:solidFill>
                <a:latin typeface="Exo 2" panose="020B0604020202020204" charset="-18"/>
              </a:rPr>
              <a:t>Daily </a:t>
            </a:r>
            <a:r>
              <a:rPr lang="hu-HU" sz="2000" dirty="0" err="1">
                <a:solidFill>
                  <a:schemeClr val="dk1"/>
                </a:solidFill>
                <a:latin typeface="Exo 2" panose="020B0604020202020204" charset="-18"/>
              </a:rPr>
              <a:t>standups</a:t>
            </a:r>
            <a:endParaRPr lang="hu-HU" sz="2000" dirty="0">
              <a:solidFill>
                <a:schemeClr val="dk1"/>
              </a:solidFill>
              <a:latin typeface="Exo 2" panose="020B0604020202020204" charset="-18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chemeClr val="dk1"/>
                </a:solidFill>
                <a:latin typeface="Exo 2" panose="020B0604020202020204" charset="-18"/>
              </a:rPr>
              <a:t>Weekly</a:t>
            </a:r>
            <a:r>
              <a:rPr lang="hu-HU" sz="2000" dirty="0">
                <a:solidFill>
                  <a:schemeClr val="dk1"/>
                </a:solidFill>
                <a:latin typeface="Exo 2" panose="020B0604020202020204" charset="-18"/>
              </a:rPr>
              <a:t> </a:t>
            </a:r>
            <a:r>
              <a:rPr lang="hu-HU" sz="2000" dirty="0" err="1">
                <a:solidFill>
                  <a:schemeClr val="dk1"/>
                </a:solidFill>
                <a:latin typeface="Exo 2" panose="020B0604020202020204" charset="-18"/>
              </a:rPr>
              <a:t>demos</a:t>
            </a:r>
            <a:endParaRPr lang="hu-HU" sz="2000" dirty="0">
              <a:solidFill>
                <a:schemeClr val="dk1"/>
              </a:solidFill>
              <a:latin typeface="Exo 2" panose="020B0604020202020204" charset="-18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C9533AA-CE9F-4288-A9EB-26390B836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002" y="1533199"/>
            <a:ext cx="5488821" cy="26824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>
            <a:spLocks noGrp="1"/>
          </p:cNvSpPr>
          <p:nvPr>
            <p:ph type="ctrTitle"/>
          </p:nvPr>
        </p:nvSpPr>
        <p:spPr>
          <a:xfrm>
            <a:off x="1953005" y="139088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FEATURES</a:t>
            </a:r>
            <a:endParaRPr sz="2800" dirty="0"/>
          </a:p>
        </p:txBody>
      </p:sp>
      <p:sp>
        <p:nvSpPr>
          <p:cNvPr id="326" name="Google Shape;326;p4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REGISTRATION</a:t>
            </a:r>
            <a:endParaRPr dirty="0"/>
          </a:p>
        </p:txBody>
      </p:sp>
      <p:sp>
        <p:nvSpPr>
          <p:cNvPr id="327" name="Google Shape;327;p4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50" dirty="0">
                <a:latin typeface="Exo 2" panose="020B0604020202020204" charset="-18"/>
              </a:rPr>
              <a:t>User/</a:t>
            </a:r>
            <a:r>
              <a:rPr lang="hu-HU" sz="1050" dirty="0" err="1">
                <a:latin typeface="Exo 2" panose="020B0604020202020204" charset="-18"/>
              </a:rPr>
              <a:t>Admin</a:t>
            </a:r>
            <a:endParaRPr sz="1050" dirty="0">
              <a:latin typeface="Exo 2" panose="020B0604020202020204" charset="-18"/>
            </a:endParaRPr>
          </a:p>
        </p:txBody>
      </p:sp>
      <p:sp>
        <p:nvSpPr>
          <p:cNvPr id="328" name="Google Shape;328;p4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LOGIN</a:t>
            </a:r>
            <a:endParaRPr dirty="0"/>
          </a:p>
        </p:txBody>
      </p:sp>
      <p:sp>
        <p:nvSpPr>
          <p:cNvPr id="329" name="Google Shape;329;p4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50" dirty="0" err="1">
                <a:latin typeface="Exo 2" panose="020B0604020202020204" charset="-18"/>
              </a:rPr>
              <a:t>With</a:t>
            </a:r>
            <a:r>
              <a:rPr lang="hu-HU" sz="1050" dirty="0">
                <a:latin typeface="Exo 2" panose="020B0604020202020204" charset="-18"/>
              </a:rPr>
              <a:t> JWT</a:t>
            </a:r>
            <a:endParaRPr sz="1050" dirty="0">
              <a:latin typeface="Exo 2" panose="020B0604020202020204" charset="-1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4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WEBSHOP</a:t>
            </a:r>
            <a:endParaRPr dirty="0"/>
          </a:p>
        </p:txBody>
      </p:sp>
      <p:sp>
        <p:nvSpPr>
          <p:cNvPr id="331" name="Google Shape;331;p4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50" dirty="0">
                <a:latin typeface="Exo 2" panose="020B0604020202020204" charset="-18"/>
              </a:rPr>
              <a:t>Home, bodyshop, </a:t>
            </a:r>
            <a:r>
              <a:rPr lang="hu-HU" sz="1050" dirty="0" err="1">
                <a:latin typeface="Exo 2" panose="020B0604020202020204" charset="-18"/>
              </a:rPr>
              <a:t>registration</a:t>
            </a:r>
            <a:r>
              <a:rPr lang="hu-HU" sz="1050" dirty="0">
                <a:latin typeface="Exo 2" panose="020B0604020202020204" charset="-18"/>
              </a:rPr>
              <a:t>, login, </a:t>
            </a:r>
            <a:r>
              <a:rPr lang="hu-HU" sz="1050" dirty="0" err="1">
                <a:latin typeface="Exo 2" panose="020B0604020202020204" charset="-18"/>
              </a:rPr>
              <a:t>admin</a:t>
            </a:r>
            <a:endParaRPr sz="1050" dirty="0">
              <a:latin typeface="Exo 2" panose="020B0604020202020204" charset="-1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4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READ</a:t>
            </a:r>
            <a:endParaRPr dirty="0"/>
          </a:p>
        </p:txBody>
      </p:sp>
      <p:sp>
        <p:nvSpPr>
          <p:cNvPr id="334" name="Google Shape;334;p4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UPDATE</a:t>
            </a:r>
            <a:endParaRPr dirty="0"/>
          </a:p>
        </p:txBody>
      </p:sp>
      <p:sp>
        <p:nvSpPr>
          <p:cNvPr id="336" name="Google Shape;336;p4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DELETE</a:t>
            </a:r>
            <a:endParaRPr dirty="0"/>
          </a:p>
        </p:txBody>
      </p:sp>
      <p:cxnSp>
        <p:nvCxnSpPr>
          <p:cNvPr id="338" name="Google Shape;338;p42"/>
          <p:cNvCxnSpPr>
            <a:cxnSpLocks/>
          </p:cNvCxnSpPr>
          <p:nvPr/>
        </p:nvCxnSpPr>
        <p:spPr>
          <a:xfrm flipH="1" flipV="1">
            <a:off x="-49600" y="1722725"/>
            <a:ext cx="5549861" cy="3861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42"/>
          <p:cNvCxnSpPr>
            <a:cxnSpLocks/>
          </p:cNvCxnSpPr>
          <p:nvPr/>
        </p:nvCxnSpPr>
        <p:spPr>
          <a:xfrm flipH="1" flipV="1">
            <a:off x="2077426" y="3419026"/>
            <a:ext cx="7102624" cy="424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326;p42">
            <a:extLst>
              <a:ext uri="{FF2B5EF4-FFF2-40B4-BE49-F238E27FC236}">
                <a16:creationId xmlns:a16="http://schemas.microsoft.com/office/drawing/2014/main" id="{A69A2F5B-C8E3-4F7C-B115-DC53EA15B5C2}"/>
              </a:ext>
            </a:extLst>
          </p:cNvPr>
          <p:cNvSpPr txBox="1">
            <a:spLocks/>
          </p:cNvSpPr>
          <p:nvPr/>
        </p:nvSpPr>
        <p:spPr>
          <a:xfrm>
            <a:off x="1924157" y="354517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hu-HU" dirty="0"/>
              <a:t>CREATE</a:t>
            </a:r>
          </a:p>
        </p:txBody>
      </p:sp>
      <p:sp>
        <p:nvSpPr>
          <p:cNvPr id="53" name="Google Shape;333;p42">
            <a:extLst>
              <a:ext uri="{FF2B5EF4-FFF2-40B4-BE49-F238E27FC236}">
                <a16:creationId xmlns:a16="http://schemas.microsoft.com/office/drawing/2014/main" id="{4C838C8A-F8F4-4178-91CE-EBF4FE4F60E8}"/>
              </a:ext>
            </a:extLst>
          </p:cNvPr>
          <p:cNvSpPr txBox="1">
            <a:spLocks/>
          </p:cNvSpPr>
          <p:nvPr/>
        </p:nvSpPr>
        <p:spPr>
          <a:xfrm>
            <a:off x="2093328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endParaRPr lang="en-US" dirty="0"/>
          </a:p>
        </p:txBody>
      </p:sp>
      <p:sp>
        <p:nvSpPr>
          <p:cNvPr id="57" name="Google Shape;6502;p68">
            <a:extLst>
              <a:ext uri="{FF2B5EF4-FFF2-40B4-BE49-F238E27FC236}">
                <a16:creationId xmlns:a16="http://schemas.microsoft.com/office/drawing/2014/main" id="{4EFEE934-F90B-4F23-80AB-A2B0D9659986}"/>
              </a:ext>
            </a:extLst>
          </p:cNvPr>
          <p:cNvSpPr/>
          <p:nvPr/>
        </p:nvSpPr>
        <p:spPr>
          <a:xfrm>
            <a:off x="2793706" y="1304516"/>
            <a:ext cx="363201" cy="354859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8" name="Google Shape;5252;p65">
            <a:extLst>
              <a:ext uri="{FF2B5EF4-FFF2-40B4-BE49-F238E27FC236}">
                <a16:creationId xmlns:a16="http://schemas.microsoft.com/office/drawing/2014/main" id="{17EE36AD-A61B-4255-8F42-B5D984AD7E87}"/>
              </a:ext>
            </a:extLst>
          </p:cNvPr>
          <p:cNvGrpSpPr/>
          <p:nvPr/>
        </p:nvGrpSpPr>
        <p:grpSpPr>
          <a:xfrm>
            <a:off x="4403517" y="1372542"/>
            <a:ext cx="336965" cy="286833"/>
            <a:chOff x="5645200" y="879425"/>
            <a:chExt cx="478575" cy="407375"/>
          </a:xfrm>
          <a:solidFill>
            <a:schemeClr val="accent1"/>
          </a:solidFill>
        </p:grpSpPr>
        <p:sp>
          <p:nvSpPr>
            <p:cNvPr id="59" name="Google Shape;5253;p65">
              <a:extLst>
                <a:ext uri="{FF2B5EF4-FFF2-40B4-BE49-F238E27FC236}">
                  <a16:creationId xmlns:a16="http://schemas.microsoft.com/office/drawing/2014/main" id="{EF6289D3-A89E-46A9-9E90-753D2B6EA23F}"/>
                </a:ext>
              </a:extLst>
            </p:cNvPr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" name="Google Shape;5254;p65">
              <a:extLst>
                <a:ext uri="{FF2B5EF4-FFF2-40B4-BE49-F238E27FC236}">
                  <a16:creationId xmlns:a16="http://schemas.microsoft.com/office/drawing/2014/main" id="{34B6C972-C172-4478-AA3C-31433A7BE5BE}"/>
                </a:ext>
              </a:extLst>
            </p:cNvPr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" name="Google Shape;5255;p65">
              <a:extLst>
                <a:ext uri="{FF2B5EF4-FFF2-40B4-BE49-F238E27FC236}">
                  <a16:creationId xmlns:a16="http://schemas.microsoft.com/office/drawing/2014/main" id="{AF875C4A-48D2-4D90-A615-A373F4FF346F}"/>
                </a:ext>
              </a:extLst>
            </p:cNvPr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" name="Google Shape;5256;p65">
              <a:extLst>
                <a:ext uri="{FF2B5EF4-FFF2-40B4-BE49-F238E27FC236}">
                  <a16:creationId xmlns:a16="http://schemas.microsoft.com/office/drawing/2014/main" id="{2EFE9334-7DF5-48AD-8A62-F599D5CDA896}"/>
                </a:ext>
              </a:extLst>
            </p:cNvPr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5257;p65">
              <a:extLst>
                <a:ext uri="{FF2B5EF4-FFF2-40B4-BE49-F238E27FC236}">
                  <a16:creationId xmlns:a16="http://schemas.microsoft.com/office/drawing/2014/main" id="{4EFFD0CB-A102-4617-90A8-E21EA4D92124}"/>
                </a:ext>
              </a:extLst>
            </p:cNvPr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" name="Google Shape;5258;p65">
              <a:extLst>
                <a:ext uri="{FF2B5EF4-FFF2-40B4-BE49-F238E27FC236}">
                  <a16:creationId xmlns:a16="http://schemas.microsoft.com/office/drawing/2014/main" id="{9E27D85D-2B7E-4AA8-86BC-CD71655293A7}"/>
                </a:ext>
              </a:extLst>
            </p:cNvPr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" name="Google Shape;7093;p69">
            <a:extLst>
              <a:ext uri="{FF2B5EF4-FFF2-40B4-BE49-F238E27FC236}">
                <a16:creationId xmlns:a16="http://schemas.microsoft.com/office/drawing/2014/main" id="{F2351C46-1623-47CD-8616-E8B4EA47CD37}"/>
              </a:ext>
            </a:extLst>
          </p:cNvPr>
          <p:cNvGrpSpPr/>
          <p:nvPr/>
        </p:nvGrpSpPr>
        <p:grpSpPr>
          <a:xfrm>
            <a:off x="2660921" y="3003352"/>
            <a:ext cx="356205" cy="354341"/>
            <a:chOff x="-50503000" y="3921175"/>
            <a:chExt cx="300900" cy="299325"/>
          </a:xfrm>
          <a:solidFill>
            <a:schemeClr val="accent1"/>
          </a:solidFill>
        </p:grpSpPr>
        <p:sp>
          <p:nvSpPr>
            <p:cNvPr id="66" name="Google Shape;7094;p69">
              <a:extLst>
                <a:ext uri="{FF2B5EF4-FFF2-40B4-BE49-F238E27FC236}">
                  <a16:creationId xmlns:a16="http://schemas.microsoft.com/office/drawing/2014/main" id="{03700A8E-7ACA-471F-817F-4D29E7CBBAA7}"/>
                </a:ext>
              </a:extLst>
            </p:cNvPr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095;p69">
              <a:extLst>
                <a:ext uri="{FF2B5EF4-FFF2-40B4-BE49-F238E27FC236}">
                  <a16:creationId xmlns:a16="http://schemas.microsoft.com/office/drawing/2014/main" id="{B6CC0F26-EC75-45AE-A860-CC4D0C3754E9}"/>
                </a:ext>
              </a:extLst>
            </p:cNvPr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096;p69">
              <a:extLst>
                <a:ext uri="{FF2B5EF4-FFF2-40B4-BE49-F238E27FC236}">
                  <a16:creationId xmlns:a16="http://schemas.microsoft.com/office/drawing/2014/main" id="{82998BB4-5003-4BDF-BFD3-6772C3CA93DB}"/>
                </a:ext>
              </a:extLst>
            </p:cNvPr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097;p69">
              <a:extLst>
                <a:ext uri="{FF2B5EF4-FFF2-40B4-BE49-F238E27FC236}">
                  <a16:creationId xmlns:a16="http://schemas.microsoft.com/office/drawing/2014/main" id="{0074F26F-C73A-46FC-AAFE-99678F120327}"/>
                </a:ext>
              </a:extLst>
            </p:cNvPr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98;p69">
              <a:extLst>
                <a:ext uri="{FF2B5EF4-FFF2-40B4-BE49-F238E27FC236}">
                  <a16:creationId xmlns:a16="http://schemas.microsoft.com/office/drawing/2014/main" id="{03801340-5B65-47CB-B7B7-0C2288D7CA16}"/>
                </a:ext>
              </a:extLst>
            </p:cNvPr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5668;p66">
            <a:extLst>
              <a:ext uri="{FF2B5EF4-FFF2-40B4-BE49-F238E27FC236}">
                <a16:creationId xmlns:a16="http://schemas.microsoft.com/office/drawing/2014/main" id="{505EDCB6-04FA-4B76-80DF-9BB16E7A5626}"/>
              </a:ext>
            </a:extLst>
          </p:cNvPr>
          <p:cNvGrpSpPr/>
          <p:nvPr/>
        </p:nvGrpSpPr>
        <p:grpSpPr>
          <a:xfrm>
            <a:off x="4450994" y="3023408"/>
            <a:ext cx="370879" cy="337755"/>
            <a:chOff x="-40378075" y="3267450"/>
            <a:chExt cx="317425" cy="289075"/>
          </a:xfrm>
          <a:solidFill>
            <a:schemeClr val="accent1"/>
          </a:solidFill>
        </p:grpSpPr>
        <p:sp>
          <p:nvSpPr>
            <p:cNvPr id="72" name="Google Shape;5669;p66">
              <a:extLst>
                <a:ext uri="{FF2B5EF4-FFF2-40B4-BE49-F238E27FC236}">
                  <a16:creationId xmlns:a16="http://schemas.microsoft.com/office/drawing/2014/main" id="{8E06BB21-1701-48BF-B44D-A635DF855BFC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670;p66">
              <a:extLst>
                <a:ext uri="{FF2B5EF4-FFF2-40B4-BE49-F238E27FC236}">
                  <a16:creationId xmlns:a16="http://schemas.microsoft.com/office/drawing/2014/main" id="{6B2E1D69-FDDE-45DD-9350-3462DB3B4853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671;p66">
              <a:extLst>
                <a:ext uri="{FF2B5EF4-FFF2-40B4-BE49-F238E27FC236}">
                  <a16:creationId xmlns:a16="http://schemas.microsoft.com/office/drawing/2014/main" id="{06B7D1B3-99E9-4225-9DE2-816BFD22F16C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672;p66">
              <a:extLst>
                <a:ext uri="{FF2B5EF4-FFF2-40B4-BE49-F238E27FC236}">
                  <a16:creationId xmlns:a16="http://schemas.microsoft.com/office/drawing/2014/main" id="{745D7F24-D315-4CB0-8AE5-23E148F2599B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5529;p65">
            <a:extLst>
              <a:ext uri="{FF2B5EF4-FFF2-40B4-BE49-F238E27FC236}">
                <a16:creationId xmlns:a16="http://schemas.microsoft.com/office/drawing/2014/main" id="{1C3E6324-288F-4478-9044-932B311E84FF}"/>
              </a:ext>
            </a:extLst>
          </p:cNvPr>
          <p:cNvGrpSpPr/>
          <p:nvPr/>
        </p:nvGrpSpPr>
        <p:grpSpPr>
          <a:xfrm>
            <a:off x="1243610" y="1281504"/>
            <a:ext cx="303486" cy="377871"/>
            <a:chOff x="3330525" y="4399275"/>
            <a:chExt cx="390650" cy="481850"/>
          </a:xfrm>
          <a:solidFill>
            <a:schemeClr val="accent1"/>
          </a:solidFill>
        </p:grpSpPr>
        <p:sp>
          <p:nvSpPr>
            <p:cNvPr id="77" name="Google Shape;5530;p65">
              <a:extLst>
                <a:ext uri="{FF2B5EF4-FFF2-40B4-BE49-F238E27FC236}">
                  <a16:creationId xmlns:a16="http://schemas.microsoft.com/office/drawing/2014/main" id="{E97F8AD2-3F40-4990-B4EC-2AD5E697F0F2}"/>
                </a:ext>
              </a:extLst>
            </p:cNvPr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" name="Google Shape;5531;p65">
              <a:extLst>
                <a:ext uri="{FF2B5EF4-FFF2-40B4-BE49-F238E27FC236}">
                  <a16:creationId xmlns:a16="http://schemas.microsoft.com/office/drawing/2014/main" id="{E52E00AA-1956-42A7-8A66-3B2FFC5BC651}"/>
                </a:ext>
              </a:extLst>
            </p:cNvPr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5532;p65">
              <a:extLst>
                <a:ext uri="{FF2B5EF4-FFF2-40B4-BE49-F238E27FC236}">
                  <a16:creationId xmlns:a16="http://schemas.microsoft.com/office/drawing/2014/main" id="{54AC6B71-9F16-4163-8D8F-C8420062262E}"/>
                </a:ext>
              </a:extLst>
            </p:cNvPr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" name="Google Shape;5533;p65">
              <a:extLst>
                <a:ext uri="{FF2B5EF4-FFF2-40B4-BE49-F238E27FC236}">
                  <a16:creationId xmlns:a16="http://schemas.microsoft.com/office/drawing/2014/main" id="{D022C241-A7FF-44C5-AE40-506AF7253043}"/>
                </a:ext>
              </a:extLst>
            </p:cNvPr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" name="Google Shape;5534;p65">
              <a:extLst>
                <a:ext uri="{FF2B5EF4-FFF2-40B4-BE49-F238E27FC236}">
                  <a16:creationId xmlns:a16="http://schemas.microsoft.com/office/drawing/2014/main" id="{643E71BB-B778-4530-B907-893772AF0CB5}"/>
                </a:ext>
              </a:extLst>
            </p:cNvPr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" name="Google Shape;5535;p65">
              <a:extLst>
                <a:ext uri="{FF2B5EF4-FFF2-40B4-BE49-F238E27FC236}">
                  <a16:creationId xmlns:a16="http://schemas.microsoft.com/office/drawing/2014/main" id="{025C7E3E-0EF8-447B-9EDB-15D3BF5E49FF}"/>
                </a:ext>
              </a:extLst>
            </p:cNvPr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3" name="Google Shape;5536;p65">
              <a:extLst>
                <a:ext uri="{FF2B5EF4-FFF2-40B4-BE49-F238E27FC236}">
                  <a16:creationId xmlns:a16="http://schemas.microsoft.com/office/drawing/2014/main" id="{91B0D40D-52A7-4F09-BB5B-34687C1547FC}"/>
                </a:ext>
              </a:extLst>
            </p:cNvPr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" name="Google Shape;696;p59">
            <a:extLst>
              <a:ext uri="{FF2B5EF4-FFF2-40B4-BE49-F238E27FC236}">
                <a16:creationId xmlns:a16="http://schemas.microsoft.com/office/drawing/2014/main" id="{134174A2-0792-42FF-9068-303C3EA7CDA7}"/>
              </a:ext>
            </a:extLst>
          </p:cNvPr>
          <p:cNvGrpSpPr/>
          <p:nvPr/>
        </p:nvGrpSpPr>
        <p:grpSpPr>
          <a:xfrm>
            <a:off x="6070937" y="2977086"/>
            <a:ext cx="464542" cy="411274"/>
            <a:chOff x="4818100" y="1507675"/>
            <a:chExt cx="71225" cy="71625"/>
          </a:xfrm>
          <a:solidFill>
            <a:schemeClr val="accent1"/>
          </a:solidFill>
        </p:grpSpPr>
        <p:sp>
          <p:nvSpPr>
            <p:cNvPr id="88" name="Google Shape;697;p59">
              <a:extLst>
                <a:ext uri="{FF2B5EF4-FFF2-40B4-BE49-F238E27FC236}">
                  <a16:creationId xmlns:a16="http://schemas.microsoft.com/office/drawing/2014/main" id="{86B0CF15-601E-4564-A24B-672D4874B00B}"/>
                </a:ext>
              </a:extLst>
            </p:cNvPr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98;p59">
              <a:extLst>
                <a:ext uri="{FF2B5EF4-FFF2-40B4-BE49-F238E27FC236}">
                  <a16:creationId xmlns:a16="http://schemas.microsoft.com/office/drawing/2014/main" id="{89793CE4-3324-4611-B678-EF90851EAB15}"/>
                </a:ext>
              </a:extLst>
            </p:cNvPr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99;p59">
              <a:extLst>
                <a:ext uri="{FF2B5EF4-FFF2-40B4-BE49-F238E27FC236}">
                  <a16:creationId xmlns:a16="http://schemas.microsoft.com/office/drawing/2014/main" id="{0EBCB6CC-0EA4-4B31-A072-6DE4E3E646F6}"/>
                </a:ext>
              </a:extLst>
            </p:cNvPr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00;p59">
              <a:extLst>
                <a:ext uri="{FF2B5EF4-FFF2-40B4-BE49-F238E27FC236}">
                  <a16:creationId xmlns:a16="http://schemas.microsoft.com/office/drawing/2014/main" id="{2CA08FD5-752A-4753-8EFA-C30A9F167C80}"/>
                </a:ext>
              </a:extLst>
            </p:cNvPr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5192;p65">
            <a:extLst>
              <a:ext uri="{FF2B5EF4-FFF2-40B4-BE49-F238E27FC236}">
                <a16:creationId xmlns:a16="http://schemas.microsoft.com/office/drawing/2014/main" id="{1C6541ED-06EA-4BF4-B039-98E3E9182CE0}"/>
              </a:ext>
            </a:extLst>
          </p:cNvPr>
          <p:cNvGrpSpPr/>
          <p:nvPr/>
        </p:nvGrpSpPr>
        <p:grpSpPr>
          <a:xfrm>
            <a:off x="7730205" y="3029167"/>
            <a:ext cx="298169" cy="339253"/>
            <a:chOff x="2707500" y="249400"/>
            <a:chExt cx="423475" cy="481825"/>
          </a:xfrm>
          <a:solidFill>
            <a:schemeClr val="accent1"/>
          </a:solidFill>
        </p:grpSpPr>
        <p:sp>
          <p:nvSpPr>
            <p:cNvPr id="93" name="Google Shape;5193;p65">
              <a:extLst>
                <a:ext uri="{FF2B5EF4-FFF2-40B4-BE49-F238E27FC236}">
                  <a16:creationId xmlns:a16="http://schemas.microsoft.com/office/drawing/2014/main" id="{1FBACA29-7E49-4AB8-839C-026C4AB5EAED}"/>
                </a:ext>
              </a:extLst>
            </p:cNvPr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" name="Google Shape;5194;p65">
              <a:extLst>
                <a:ext uri="{FF2B5EF4-FFF2-40B4-BE49-F238E27FC236}">
                  <a16:creationId xmlns:a16="http://schemas.microsoft.com/office/drawing/2014/main" id="{4066D878-9C5B-4C4D-8283-19302C6FD83C}"/>
                </a:ext>
              </a:extLst>
            </p:cNvPr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/>
          <p:nvPr/>
        </p:nvSpPr>
        <p:spPr>
          <a:xfrm>
            <a:off x="1508225" y="1359425"/>
            <a:ext cx="6019500" cy="2778300"/>
          </a:xfrm>
          <a:prstGeom prst="snip2DiagRect">
            <a:avLst>
              <a:gd name="adj1" fmla="val 18257"/>
              <a:gd name="adj2" fmla="val 0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AUTHORITIES</a:t>
            </a:r>
            <a:endParaRPr dirty="0"/>
          </a:p>
        </p:txBody>
      </p:sp>
      <p:graphicFrame>
        <p:nvGraphicFramePr>
          <p:cNvPr id="392" name="Google Shape;392;p44"/>
          <p:cNvGraphicFramePr/>
          <p:nvPr>
            <p:extLst>
              <p:ext uri="{D42A27DB-BD31-4B8C-83A1-F6EECF244321}">
                <p14:modId xmlns:p14="http://schemas.microsoft.com/office/powerpoint/2010/main" val="3175243752"/>
              </p:ext>
            </p:extLst>
          </p:nvPr>
        </p:nvGraphicFramePr>
        <p:xfrm>
          <a:off x="1618875" y="1343925"/>
          <a:ext cx="5906250" cy="2778292"/>
        </p:xfrm>
        <a:graphic>
          <a:graphicData uri="http://schemas.openxmlformats.org/drawingml/2006/table">
            <a:tbl>
              <a:tblPr>
                <a:noFill/>
                <a:tableStyleId>{E8C6C771-FFBC-4288-9AC9-8B69DE7891A0}</a:tableStyleId>
              </a:tblPr>
              <a:tblGrid>
                <a:gridCol w="118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1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1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457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2000" b="1" dirty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C</a:t>
                      </a:r>
                      <a:r>
                        <a:rPr lang="hu-HU" b="1" dirty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REATE</a:t>
                      </a:r>
                      <a:endParaRPr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2000" b="1" dirty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R</a:t>
                      </a:r>
                      <a:r>
                        <a:rPr lang="hu-HU" b="1" dirty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EAD</a:t>
                      </a:r>
                      <a:endParaRPr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2000" b="1" dirty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U</a:t>
                      </a:r>
                      <a:r>
                        <a:rPr lang="hu-HU" b="1" dirty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PDATE</a:t>
                      </a:r>
                      <a:endParaRPr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2000" b="1" dirty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</a:t>
                      </a:r>
                      <a:r>
                        <a:rPr lang="hu-HU" b="1" dirty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ELETE</a:t>
                      </a:r>
                      <a:endParaRPr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57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200" b="1" dirty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USER</a:t>
                      </a:r>
                      <a:endParaRPr sz="1200"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200" dirty="0">
                          <a:solidFill>
                            <a:schemeClr val="lt1"/>
                          </a:solidFill>
                          <a:latin typeface="Exo 2" panose="020B0604020202020204" charset="-18"/>
                          <a:ea typeface="Roboto Condensed Light"/>
                          <a:cs typeface="Roboto Condensed Light"/>
                          <a:sym typeface="Roboto Condensed Light"/>
                        </a:rPr>
                        <a:t>OWN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200" dirty="0">
                          <a:solidFill>
                            <a:schemeClr val="lt1"/>
                          </a:solidFill>
                          <a:latin typeface="Exo 2" panose="020B0604020202020204" charset="-18"/>
                          <a:ea typeface="Roboto Condensed Light"/>
                          <a:cs typeface="Roboto Condensed Light"/>
                          <a:sym typeface="Roboto Condensed Light"/>
                        </a:rPr>
                        <a:t>OWN</a:t>
                      </a:r>
                      <a:endParaRPr sz="1200" dirty="0">
                        <a:solidFill>
                          <a:schemeClr val="lt1"/>
                        </a:solidFill>
                        <a:latin typeface="Exo 2" panose="020B0604020202020204" charset="-18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200" dirty="0">
                          <a:solidFill>
                            <a:schemeClr val="lt1"/>
                          </a:solidFill>
                          <a:latin typeface="Exo 2" panose="020B0604020202020204" charset="-18"/>
                          <a:ea typeface="Roboto Condensed Light"/>
                          <a:cs typeface="Roboto Condensed Light"/>
                          <a:sym typeface="Roboto Condensed Light"/>
                        </a:rPr>
                        <a:t>OWN</a:t>
                      </a:r>
                      <a:endParaRPr sz="1200" dirty="0">
                        <a:solidFill>
                          <a:schemeClr val="lt1"/>
                        </a:solidFill>
                        <a:latin typeface="Exo 2" panose="020B0604020202020204" charset="-18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200" dirty="0">
                          <a:solidFill>
                            <a:schemeClr val="lt1"/>
                          </a:solidFill>
                          <a:latin typeface="Exo 2" panose="020B0604020202020204" charset="-18"/>
                          <a:ea typeface="Roboto Condensed Light"/>
                          <a:cs typeface="Roboto Condensed Light"/>
                          <a:sym typeface="Roboto Condensed Light"/>
                        </a:rPr>
                        <a:t>OWN</a:t>
                      </a:r>
                      <a:endParaRPr sz="1200" dirty="0">
                        <a:solidFill>
                          <a:schemeClr val="lt1"/>
                        </a:solidFill>
                        <a:latin typeface="Exo 2" panose="020B0604020202020204" charset="-18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57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200" b="1" dirty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ADMIN</a:t>
                      </a:r>
                      <a:endParaRPr sz="1200"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200" dirty="0">
                          <a:solidFill>
                            <a:schemeClr val="lt1"/>
                          </a:solidFill>
                          <a:latin typeface="Exo 2" panose="020B0604020202020204" charset="-18"/>
                          <a:ea typeface="Roboto Condensed Light"/>
                          <a:cs typeface="Roboto Condensed Light"/>
                          <a:sym typeface="Roboto Condensed Light"/>
                        </a:rPr>
                        <a:t>ALL</a:t>
                      </a:r>
                      <a:endParaRPr sz="1200" dirty="0">
                        <a:solidFill>
                          <a:schemeClr val="lt1"/>
                        </a:solidFill>
                        <a:latin typeface="Exo 2" panose="020B0604020202020204" charset="-18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200" dirty="0">
                          <a:solidFill>
                            <a:schemeClr val="lt1"/>
                          </a:solidFill>
                          <a:latin typeface="Exo 2" panose="020B0604020202020204" charset="-18"/>
                          <a:ea typeface="Roboto Condensed Light"/>
                          <a:cs typeface="Roboto Condensed Light"/>
                          <a:sym typeface="Roboto Condensed Light"/>
                        </a:rPr>
                        <a:t>ALL</a:t>
                      </a:r>
                      <a:endParaRPr sz="1200" dirty="0">
                        <a:solidFill>
                          <a:schemeClr val="lt1"/>
                        </a:solidFill>
                        <a:latin typeface="Exo 2" panose="020B0604020202020204" charset="-18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200" dirty="0">
                          <a:solidFill>
                            <a:schemeClr val="lt1"/>
                          </a:solidFill>
                          <a:latin typeface="Exo 2" panose="020B0604020202020204" charset="-18"/>
                          <a:ea typeface="Roboto Condensed Light"/>
                          <a:cs typeface="Roboto Condensed Light"/>
                          <a:sym typeface="Roboto Condensed Light"/>
                        </a:rPr>
                        <a:t>ALL</a:t>
                      </a:r>
                      <a:endParaRPr sz="1200" dirty="0">
                        <a:solidFill>
                          <a:schemeClr val="lt1"/>
                        </a:solidFill>
                        <a:latin typeface="Exo 2" panose="020B0604020202020204" charset="-18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200" dirty="0">
                          <a:solidFill>
                            <a:schemeClr val="lt1"/>
                          </a:solidFill>
                          <a:latin typeface="Exo 2" panose="020B0604020202020204" charset="-18"/>
                          <a:ea typeface="Roboto Condensed Light"/>
                          <a:cs typeface="Roboto Condensed Light"/>
                          <a:sym typeface="Roboto Condensed Light"/>
                        </a:rPr>
                        <a:t>ALL</a:t>
                      </a:r>
                      <a:endParaRPr sz="1200" dirty="0">
                        <a:solidFill>
                          <a:schemeClr val="lt1"/>
                        </a:solidFill>
                        <a:latin typeface="Exo 2" panose="020B0604020202020204" charset="-18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457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93" name="Google Shape;393;p44"/>
          <p:cNvCxnSpPr/>
          <p:nvPr/>
        </p:nvCxnSpPr>
        <p:spPr>
          <a:xfrm rot="10800000">
            <a:off x="-6775" y="2740825"/>
            <a:ext cx="151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44"/>
          <p:cNvCxnSpPr/>
          <p:nvPr/>
        </p:nvCxnSpPr>
        <p:spPr>
          <a:xfrm rot="10800000">
            <a:off x="-6775" y="3439275"/>
            <a:ext cx="151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44"/>
          <p:cNvCxnSpPr/>
          <p:nvPr/>
        </p:nvCxnSpPr>
        <p:spPr>
          <a:xfrm>
            <a:off x="1508225" y="2740825"/>
            <a:ext cx="5769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44"/>
          <p:cNvCxnSpPr/>
          <p:nvPr/>
        </p:nvCxnSpPr>
        <p:spPr>
          <a:xfrm>
            <a:off x="1508225" y="3439275"/>
            <a:ext cx="5769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ctrTitle"/>
          </p:nvPr>
        </p:nvSpPr>
        <p:spPr>
          <a:xfrm>
            <a:off x="1964850" y="147288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UML DIAGRAM</a:t>
            </a:r>
            <a:endParaRPr sz="28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5F77CAEF-A1CA-49E6-904D-9BD735BC2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033" y="815162"/>
            <a:ext cx="6040816" cy="45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54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3351132" y="-123466"/>
            <a:ext cx="3368639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TECHNOLOGIES</a:t>
            </a:r>
            <a:endParaRPr sz="2800" dirty="0"/>
          </a:p>
        </p:txBody>
      </p:sp>
      <p:cxnSp>
        <p:nvCxnSpPr>
          <p:cNvPr id="163" name="Google Shape;163;p32"/>
          <p:cNvCxnSpPr>
            <a:cxnSpLocks/>
          </p:cNvCxnSpPr>
          <p:nvPr/>
        </p:nvCxnSpPr>
        <p:spPr>
          <a:xfrm>
            <a:off x="5110583" y="2402958"/>
            <a:ext cx="0" cy="274054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2" name="Kép 131">
            <a:extLst>
              <a:ext uri="{FF2B5EF4-FFF2-40B4-BE49-F238E27FC236}">
                <a16:creationId xmlns:a16="http://schemas.microsoft.com/office/drawing/2014/main" id="{4A8E0BAE-0C75-4139-A45E-62F5DEF5B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909" y="3754843"/>
            <a:ext cx="1446401" cy="440808"/>
          </a:xfrm>
          <a:prstGeom prst="rect">
            <a:avLst/>
          </a:prstGeom>
        </p:spPr>
      </p:pic>
      <p:pic>
        <p:nvPicPr>
          <p:cNvPr id="179" name="Kép 178">
            <a:extLst>
              <a:ext uri="{FF2B5EF4-FFF2-40B4-BE49-F238E27FC236}">
                <a16:creationId xmlns:a16="http://schemas.microsoft.com/office/drawing/2014/main" id="{09FC0292-C62B-4BCF-BAE3-E52C03E8A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998" y="1430768"/>
            <a:ext cx="1825160" cy="701985"/>
          </a:xfrm>
          <a:prstGeom prst="rect">
            <a:avLst/>
          </a:prstGeom>
        </p:spPr>
      </p:pic>
      <p:pic>
        <p:nvPicPr>
          <p:cNvPr id="181" name="Kép 180">
            <a:extLst>
              <a:ext uri="{FF2B5EF4-FFF2-40B4-BE49-F238E27FC236}">
                <a16:creationId xmlns:a16="http://schemas.microsoft.com/office/drawing/2014/main" id="{19D5E221-CBAB-41D9-941F-FD10060FA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169" y="2311688"/>
            <a:ext cx="1243869" cy="1243869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BCF5D96B-08F3-42BC-B6B6-A8D2AFF8E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6608" y="617171"/>
            <a:ext cx="718029" cy="742452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53C0901-6CAC-451A-8744-4AA3D1758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3439" y="3773229"/>
            <a:ext cx="1075156" cy="99734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28DC7E1-DBA5-48A0-8455-DF0035281D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5694" y="3449169"/>
            <a:ext cx="822734" cy="82273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D768313-023B-462B-A7C7-78175BB7F6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0456" y="2072138"/>
            <a:ext cx="1210691" cy="99922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7577AB5-F7A3-4F90-B70B-E41744360D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285" y="2023898"/>
            <a:ext cx="957154" cy="95921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7A654D35-DD66-4CCD-B130-6B8B7227D2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3541" y="2144971"/>
            <a:ext cx="1232153" cy="1410586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936847A9-FAE7-4FC6-ADCE-95CAB65255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045" y="298050"/>
            <a:ext cx="846068" cy="1573686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000DA97A-7B7A-469D-BB71-3563FE7295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89410" y="751469"/>
            <a:ext cx="1893772" cy="99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93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0"/>
          <p:cNvSpPr txBox="1">
            <a:spLocks noGrp="1"/>
          </p:cNvSpPr>
          <p:nvPr>
            <p:ph type="ctrTitle"/>
          </p:nvPr>
        </p:nvSpPr>
        <p:spPr>
          <a:xfrm>
            <a:off x="1964850" y="83491"/>
            <a:ext cx="577565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DIFFICULTIES AND CHALLENGES</a:t>
            </a:r>
            <a:endParaRPr sz="2800" dirty="0"/>
          </a:p>
        </p:txBody>
      </p:sp>
      <p:grpSp>
        <p:nvGrpSpPr>
          <p:cNvPr id="84" name="Google Shape;571;p52">
            <a:extLst>
              <a:ext uri="{FF2B5EF4-FFF2-40B4-BE49-F238E27FC236}">
                <a16:creationId xmlns:a16="http://schemas.microsoft.com/office/drawing/2014/main" id="{0357A6EF-709D-437B-95B7-7AB7B7264B91}"/>
              </a:ext>
            </a:extLst>
          </p:cNvPr>
          <p:cNvGrpSpPr/>
          <p:nvPr/>
        </p:nvGrpSpPr>
        <p:grpSpPr>
          <a:xfrm>
            <a:off x="5567104" y="1488587"/>
            <a:ext cx="3362026" cy="2641868"/>
            <a:chOff x="238125" y="1676700"/>
            <a:chExt cx="2045650" cy="1779275"/>
          </a:xfrm>
        </p:grpSpPr>
        <p:sp>
          <p:nvSpPr>
            <p:cNvPr id="85" name="Google Shape;572;p52">
              <a:extLst>
                <a:ext uri="{FF2B5EF4-FFF2-40B4-BE49-F238E27FC236}">
                  <a16:creationId xmlns:a16="http://schemas.microsoft.com/office/drawing/2014/main" id="{D9D814A3-D93D-42D3-BC76-2CF91F7DC460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73;p52">
              <a:extLst>
                <a:ext uri="{FF2B5EF4-FFF2-40B4-BE49-F238E27FC236}">
                  <a16:creationId xmlns:a16="http://schemas.microsoft.com/office/drawing/2014/main" id="{251ADA28-9A41-4931-8012-814CE5016251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74;p52">
              <a:extLst>
                <a:ext uri="{FF2B5EF4-FFF2-40B4-BE49-F238E27FC236}">
                  <a16:creationId xmlns:a16="http://schemas.microsoft.com/office/drawing/2014/main" id="{44C7B5E3-E98A-4228-A783-332DD6F4B217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75;p52">
              <a:extLst>
                <a:ext uri="{FF2B5EF4-FFF2-40B4-BE49-F238E27FC236}">
                  <a16:creationId xmlns:a16="http://schemas.microsoft.com/office/drawing/2014/main" id="{1F34CF34-827C-4A40-81CA-4965AF85C547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76;p52">
              <a:extLst>
                <a:ext uri="{FF2B5EF4-FFF2-40B4-BE49-F238E27FC236}">
                  <a16:creationId xmlns:a16="http://schemas.microsoft.com/office/drawing/2014/main" id="{4FDD8B00-CCBF-48C5-9DA8-E511B04F86BD}"/>
                </a:ext>
              </a:extLst>
            </p:cNvPr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77;p52">
              <a:extLst>
                <a:ext uri="{FF2B5EF4-FFF2-40B4-BE49-F238E27FC236}">
                  <a16:creationId xmlns:a16="http://schemas.microsoft.com/office/drawing/2014/main" id="{A196AEE0-7C44-4006-B277-8DCAFCBAAD53}"/>
                </a:ext>
              </a:extLst>
            </p:cNvPr>
            <p:cNvSpPr/>
            <p:nvPr/>
          </p:nvSpPr>
          <p:spPr>
            <a:xfrm>
              <a:off x="346300" y="1773800"/>
              <a:ext cx="1829300" cy="1140050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78;p52">
              <a:extLst>
                <a:ext uri="{FF2B5EF4-FFF2-40B4-BE49-F238E27FC236}">
                  <a16:creationId xmlns:a16="http://schemas.microsoft.com/office/drawing/2014/main" id="{45F9B2C1-A556-4F4D-B97B-B1B1D7A75DAC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622;p54">
            <a:extLst>
              <a:ext uri="{FF2B5EF4-FFF2-40B4-BE49-F238E27FC236}">
                <a16:creationId xmlns:a16="http://schemas.microsoft.com/office/drawing/2014/main" id="{9502ADC8-1B7E-46CF-B142-F201D4C12D1F}"/>
              </a:ext>
            </a:extLst>
          </p:cNvPr>
          <p:cNvSpPr txBox="1"/>
          <p:nvPr/>
        </p:nvSpPr>
        <p:spPr>
          <a:xfrm>
            <a:off x="485962" y="1058045"/>
            <a:ext cx="5650204" cy="350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15000"/>
              </a:lnSpc>
              <a:spcBef>
                <a:spcPts val="3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dk1"/>
                </a:solidFill>
                <a:latin typeface="Exo 2" panose="020B0604020202020204" charset="-18"/>
                <a:ea typeface="Roboto Condensed Light"/>
                <a:cs typeface="Roboto Condensed Light"/>
                <a:sym typeface="Roboto Condensed Light"/>
              </a:rPr>
              <a:t>GitHub – </a:t>
            </a:r>
            <a:r>
              <a:rPr lang="hu-HU" sz="2000" dirty="0" err="1">
                <a:solidFill>
                  <a:schemeClr val="dk1"/>
                </a:solidFill>
                <a:latin typeface="Exo 2" panose="020B0604020202020204" charset="-18"/>
                <a:ea typeface="Roboto Condensed Light"/>
                <a:cs typeface="Roboto Condensed Light"/>
                <a:sym typeface="Roboto Condensed Light"/>
              </a:rPr>
              <a:t>Branches</a:t>
            </a:r>
            <a:r>
              <a:rPr lang="hu-HU" sz="2000" dirty="0">
                <a:solidFill>
                  <a:schemeClr val="dk1"/>
                </a:solidFill>
                <a:latin typeface="Exo 2" panose="020B0604020202020204" charset="-18"/>
                <a:ea typeface="Roboto Condensed Light"/>
                <a:cs typeface="Roboto Condensed Light"/>
                <a:sym typeface="Roboto Condensed Light"/>
              </a:rPr>
              <a:t> – </a:t>
            </a:r>
            <a:r>
              <a:rPr lang="hu-HU" sz="2000" dirty="0" err="1">
                <a:solidFill>
                  <a:schemeClr val="dk1"/>
                </a:solidFill>
                <a:latin typeface="Exo 2" panose="020B0604020202020204" charset="-18"/>
                <a:ea typeface="Roboto Condensed Light"/>
                <a:cs typeface="Roboto Condensed Light"/>
                <a:sym typeface="Roboto Condensed Light"/>
              </a:rPr>
              <a:t>Merge</a:t>
            </a:r>
            <a:endParaRPr lang="hu-HU" sz="2000" dirty="0">
              <a:solidFill>
                <a:schemeClr val="dk1"/>
              </a:solidFill>
              <a:latin typeface="Exo 2" panose="020B0604020202020204" charset="-18"/>
              <a:ea typeface="Roboto Condensed Light"/>
              <a:cs typeface="Roboto Condensed Light"/>
              <a:sym typeface="Roboto Condensed Light"/>
            </a:endParaRPr>
          </a:p>
          <a:p>
            <a:pPr marL="342900" lvl="0" indent="-342900">
              <a:lnSpc>
                <a:spcPct val="115000"/>
              </a:lnSpc>
              <a:spcBef>
                <a:spcPts val="3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dk1"/>
                </a:solidFill>
                <a:latin typeface="Exo 2" panose="020B0604020202020204" charset="-18"/>
                <a:ea typeface="Roboto Condensed Light"/>
                <a:cs typeface="Roboto Condensed Light"/>
                <a:sym typeface="Roboto Condensed Light"/>
              </a:rPr>
              <a:t>Backend -&gt; Frontend</a:t>
            </a:r>
          </a:p>
          <a:p>
            <a:pPr marL="342900" lvl="0" indent="-342900">
              <a:lnSpc>
                <a:spcPct val="115000"/>
              </a:lnSpc>
              <a:spcBef>
                <a:spcPts val="3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chemeClr val="dk1"/>
                </a:solidFill>
                <a:latin typeface="Exo 2" panose="020B0604020202020204" charset="-18"/>
                <a:ea typeface="Roboto Condensed Light"/>
                <a:cs typeface="Roboto Condensed Light"/>
                <a:sym typeface="Roboto Condensed Light"/>
              </a:rPr>
              <a:t>Angular</a:t>
            </a:r>
            <a:r>
              <a:rPr lang="hu-HU" sz="2000" dirty="0">
                <a:solidFill>
                  <a:schemeClr val="dk1"/>
                </a:solidFill>
                <a:latin typeface="Exo 2" panose="020B0604020202020204" charset="-18"/>
                <a:ea typeface="Roboto Condensed Light"/>
                <a:cs typeface="Roboto Condensed Light"/>
                <a:sym typeface="Roboto Condensed Light"/>
              </a:rPr>
              <a:t>/</a:t>
            </a:r>
            <a:r>
              <a:rPr lang="hu-HU" sz="2000" dirty="0" err="1">
                <a:solidFill>
                  <a:schemeClr val="dk1"/>
                </a:solidFill>
                <a:latin typeface="Exo 2" panose="020B0604020202020204" charset="-18"/>
                <a:ea typeface="Roboto Condensed Light"/>
                <a:cs typeface="Roboto Condensed Light"/>
                <a:sym typeface="Roboto Condensed Light"/>
              </a:rPr>
              <a:t>ts</a:t>
            </a:r>
            <a:r>
              <a:rPr lang="hu-HU" sz="2000" dirty="0">
                <a:solidFill>
                  <a:schemeClr val="dk1"/>
                </a:solidFill>
                <a:latin typeface="Exo 2" panose="020B0604020202020204" charset="-18"/>
                <a:ea typeface="Roboto Condensed Light"/>
                <a:cs typeface="Roboto Condensed Light"/>
                <a:sym typeface="Roboto Condensed Light"/>
              </a:rPr>
              <a:t>() =&gt; </a:t>
            </a:r>
            <a:r>
              <a:rPr lang="hu-HU" sz="2000" dirty="0" err="1">
                <a:solidFill>
                  <a:schemeClr val="dk1"/>
                </a:solidFill>
                <a:latin typeface="Exo 2" panose="020B0604020202020204" charset="-18"/>
                <a:ea typeface="Roboto Condensed Light"/>
                <a:cs typeface="Roboto Condensed Light"/>
                <a:sym typeface="Roboto Condensed Light"/>
              </a:rPr>
              <a:t>React</a:t>
            </a:r>
            <a:r>
              <a:rPr lang="hu-HU" sz="2000" dirty="0">
                <a:solidFill>
                  <a:schemeClr val="dk1"/>
                </a:solidFill>
                <a:latin typeface="Exo 2" panose="020B0604020202020204" charset="-18"/>
                <a:ea typeface="Roboto Condensed Light"/>
                <a:cs typeface="Roboto Condensed Light"/>
                <a:sym typeface="Roboto Condensed Light"/>
              </a:rPr>
              <a:t>/</a:t>
            </a:r>
            <a:r>
              <a:rPr lang="hu-HU" sz="2000" dirty="0" err="1">
                <a:solidFill>
                  <a:schemeClr val="dk1"/>
                </a:solidFill>
                <a:latin typeface="Exo 2" panose="020B0604020202020204" charset="-18"/>
                <a:ea typeface="Roboto Condensed Light"/>
                <a:cs typeface="Roboto Condensed Light"/>
                <a:sym typeface="Roboto Condensed Light"/>
              </a:rPr>
              <a:t>ts</a:t>
            </a:r>
            <a:r>
              <a:rPr lang="hu-HU" sz="2000" dirty="0">
                <a:solidFill>
                  <a:schemeClr val="dk1"/>
                </a:solidFill>
                <a:latin typeface="Exo 2" panose="020B0604020202020204" charset="-18"/>
                <a:ea typeface="Roboto Condensed Light"/>
                <a:cs typeface="Roboto Condensed Light"/>
                <a:sym typeface="Roboto Condensed Light"/>
              </a:rPr>
              <a:t>() =&gt; </a:t>
            </a:r>
            <a:r>
              <a:rPr lang="hu-HU" sz="2000" dirty="0" err="1">
                <a:solidFill>
                  <a:schemeClr val="dk1"/>
                </a:solidFill>
                <a:latin typeface="Exo 2" panose="020B0604020202020204" charset="-18"/>
                <a:ea typeface="Roboto Condensed Light"/>
                <a:cs typeface="Roboto Condensed Light"/>
                <a:sym typeface="Roboto Condensed Light"/>
              </a:rPr>
              <a:t>React</a:t>
            </a:r>
            <a:r>
              <a:rPr lang="hu-HU" sz="2000" dirty="0">
                <a:solidFill>
                  <a:schemeClr val="dk1"/>
                </a:solidFill>
                <a:latin typeface="Exo 2" panose="020B0604020202020204" charset="-18"/>
                <a:ea typeface="Roboto Condensed Light"/>
                <a:cs typeface="Roboto Condensed Light"/>
                <a:sym typeface="Roboto Condensed Light"/>
              </a:rPr>
              <a:t>/</a:t>
            </a:r>
            <a:r>
              <a:rPr lang="hu-HU" sz="2000" dirty="0" err="1">
                <a:solidFill>
                  <a:schemeClr val="dk1"/>
                </a:solidFill>
                <a:latin typeface="Exo 2" panose="020B0604020202020204" charset="-18"/>
                <a:ea typeface="Roboto Condensed Light"/>
                <a:cs typeface="Roboto Condensed Light"/>
                <a:sym typeface="Roboto Condensed Light"/>
              </a:rPr>
              <a:t>js</a:t>
            </a:r>
            <a:endParaRPr lang="hu-HU" sz="2000" dirty="0">
              <a:solidFill>
                <a:schemeClr val="dk1"/>
              </a:solidFill>
              <a:latin typeface="Exo 2" panose="020B0604020202020204" charset="-18"/>
              <a:ea typeface="Roboto Condensed Light"/>
              <a:cs typeface="Roboto Condensed Light"/>
              <a:sym typeface="Roboto Condensed Light"/>
            </a:endParaRPr>
          </a:p>
          <a:p>
            <a:pPr marL="342900" lvl="0" indent="-342900">
              <a:lnSpc>
                <a:spcPct val="115000"/>
              </a:lnSpc>
              <a:spcBef>
                <a:spcPts val="3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dk1"/>
                </a:solidFill>
                <a:latin typeface="Exo 2" panose="020B0604020202020204" charset="-18"/>
                <a:ea typeface="Roboto Condensed Light"/>
                <a:cs typeface="Roboto Condensed Light"/>
                <a:sym typeface="Roboto Condensed Light"/>
              </a:rPr>
              <a:t>HELP! </a:t>
            </a:r>
          </a:p>
          <a:p>
            <a:pPr marL="342900" lvl="0" indent="-342900">
              <a:lnSpc>
                <a:spcPct val="115000"/>
              </a:lnSpc>
              <a:spcBef>
                <a:spcPts val="3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chemeClr val="dk1"/>
                </a:solidFill>
                <a:latin typeface="Exo 2" panose="020B0604020202020204" charset="-18"/>
                <a:ea typeface="Roboto Condensed Light"/>
                <a:cs typeface="Roboto Condensed Light"/>
                <a:sym typeface="Roboto Condensed Light"/>
              </a:rPr>
              <a:t>Compromises</a:t>
            </a:r>
            <a:endParaRPr lang="hu-HU" sz="2000" dirty="0">
              <a:solidFill>
                <a:schemeClr val="dk1"/>
              </a:solidFill>
              <a:latin typeface="Exo 2" panose="020B0604020202020204" charset="-18"/>
              <a:ea typeface="Roboto Condensed Light"/>
              <a:cs typeface="Roboto Condensed Light"/>
              <a:sym typeface="Roboto Condensed Light"/>
            </a:endParaRPr>
          </a:p>
          <a:p>
            <a:pPr marL="342900" lvl="0" indent="-342900">
              <a:lnSpc>
                <a:spcPct val="115000"/>
              </a:lnSpc>
              <a:spcBef>
                <a:spcPts val="3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400" dirty="0">
              <a:solidFill>
                <a:schemeClr val="dk1"/>
              </a:solidFill>
              <a:latin typeface="Exo 2" panose="020B0604020202020204" charset="-18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C8B00E2-F571-4AD9-8FDE-29655A3B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311" y="1632761"/>
            <a:ext cx="3102874" cy="17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88385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164</Words>
  <Application>Microsoft Office PowerPoint</Application>
  <PresentationFormat>Diavetítés a képernyőre (16:9 oldalarány)</PresentationFormat>
  <Paragraphs>84</Paragraphs>
  <Slides>12</Slides>
  <Notes>12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9" baseType="lpstr">
      <vt:lpstr>Exo 2</vt:lpstr>
      <vt:lpstr>Squada One</vt:lpstr>
      <vt:lpstr>Arial Rounded MT Bold</vt:lpstr>
      <vt:lpstr>Arial</vt:lpstr>
      <vt:lpstr>Fira Sans Extra Condensed Medium</vt:lpstr>
      <vt:lpstr>Roboto Condensed Light</vt:lpstr>
      <vt:lpstr>Tech Newsletter by Slidesgo</vt:lpstr>
      <vt:lpstr>thinThere Project</vt:lpstr>
      <vt:lpstr>INTRODUCTION OF THE TASK</vt:lpstr>
      <vt:lpstr>TEAM</vt:lpstr>
      <vt:lpstr> PLANNING</vt:lpstr>
      <vt:lpstr>FEATURES</vt:lpstr>
      <vt:lpstr>AUTHORITIES</vt:lpstr>
      <vt:lpstr>UML DIAGRAM</vt:lpstr>
      <vt:lpstr>TECHNOLOGIES</vt:lpstr>
      <vt:lpstr>DIFFICULTIES AND CHALLENGES</vt:lpstr>
      <vt:lpstr>PLANS FOR THE FUTURE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thinThere</dc:title>
  <dc:creator>Soma</dc:creator>
  <cp:lastModifiedBy>Soma</cp:lastModifiedBy>
  <cp:revision>58</cp:revision>
  <dcterms:modified xsi:type="dcterms:W3CDTF">2021-12-09T20:20:10Z</dcterms:modified>
</cp:coreProperties>
</file>